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8"/>
  </p:notesMasterIdLst>
  <p:sldIdLst>
    <p:sldId id="279" r:id="rId2"/>
    <p:sldId id="270" r:id="rId3"/>
    <p:sldId id="271" r:id="rId4"/>
    <p:sldId id="262" r:id="rId5"/>
    <p:sldId id="256" r:id="rId6"/>
    <p:sldId id="400" r:id="rId7"/>
    <p:sldId id="401" r:id="rId8"/>
    <p:sldId id="399" r:id="rId9"/>
    <p:sldId id="260" r:id="rId10"/>
    <p:sldId id="261" r:id="rId11"/>
    <p:sldId id="398" r:id="rId12"/>
    <p:sldId id="263" r:id="rId13"/>
    <p:sldId id="264" r:id="rId14"/>
    <p:sldId id="402" r:id="rId15"/>
    <p:sldId id="403" r:id="rId16"/>
    <p:sldId id="404" r:id="rId17"/>
    <p:sldId id="268" r:id="rId18"/>
    <p:sldId id="269" r:id="rId19"/>
    <p:sldId id="405" r:id="rId20"/>
    <p:sldId id="272" r:id="rId21"/>
    <p:sldId id="273" r:id="rId22"/>
    <p:sldId id="407" r:id="rId23"/>
    <p:sldId id="408" r:id="rId24"/>
    <p:sldId id="277" r:id="rId25"/>
    <p:sldId id="409" r:id="rId26"/>
    <p:sldId id="278" r:id="rId27"/>
    <p:sldId id="406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410" r:id="rId36"/>
    <p:sldId id="289" r:id="rId37"/>
    <p:sldId id="287" r:id="rId38"/>
    <p:sldId id="288" r:id="rId39"/>
    <p:sldId id="290" r:id="rId40"/>
    <p:sldId id="291" r:id="rId41"/>
    <p:sldId id="292" r:id="rId42"/>
    <p:sldId id="293" r:id="rId43"/>
    <p:sldId id="411" r:id="rId44"/>
    <p:sldId id="294" r:id="rId45"/>
    <p:sldId id="295" r:id="rId46"/>
    <p:sldId id="297" r:id="rId47"/>
    <p:sldId id="298" r:id="rId48"/>
    <p:sldId id="299" r:id="rId49"/>
    <p:sldId id="300" r:id="rId50"/>
    <p:sldId id="296" r:id="rId51"/>
    <p:sldId id="412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14" r:id="rId61"/>
    <p:sldId id="309" r:id="rId62"/>
    <p:sldId id="310" r:id="rId63"/>
    <p:sldId id="311" r:id="rId64"/>
    <p:sldId id="312" r:id="rId65"/>
    <p:sldId id="313" r:id="rId66"/>
    <p:sldId id="315" r:id="rId67"/>
    <p:sldId id="318" r:id="rId68"/>
    <p:sldId id="316" r:id="rId69"/>
    <p:sldId id="317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3" r:id="rId84"/>
    <p:sldId id="332" r:id="rId85"/>
    <p:sldId id="334" r:id="rId86"/>
    <p:sldId id="335" r:id="rId87"/>
    <p:sldId id="336" r:id="rId88"/>
    <p:sldId id="337" r:id="rId89"/>
    <p:sldId id="338" r:id="rId90"/>
    <p:sldId id="347" r:id="rId91"/>
    <p:sldId id="339" r:id="rId92"/>
    <p:sldId id="340" r:id="rId93"/>
    <p:sldId id="341" r:id="rId94"/>
    <p:sldId id="342" r:id="rId95"/>
    <p:sldId id="343" r:id="rId96"/>
    <p:sldId id="344" r:id="rId97"/>
    <p:sldId id="346" r:id="rId98"/>
    <p:sldId id="345" r:id="rId99"/>
    <p:sldId id="348" r:id="rId100"/>
    <p:sldId id="349" r:id="rId101"/>
    <p:sldId id="350" r:id="rId102"/>
    <p:sldId id="351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2" r:id="rId112"/>
    <p:sldId id="361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6" r:id="rId124"/>
    <p:sldId id="373" r:id="rId125"/>
    <p:sldId id="375" r:id="rId126"/>
    <p:sldId id="374" r:id="rId127"/>
    <p:sldId id="377" r:id="rId128"/>
    <p:sldId id="378" r:id="rId129"/>
    <p:sldId id="379" r:id="rId130"/>
    <p:sldId id="380" r:id="rId131"/>
    <p:sldId id="381" r:id="rId132"/>
    <p:sldId id="389" r:id="rId133"/>
    <p:sldId id="382" r:id="rId134"/>
    <p:sldId id="383" r:id="rId135"/>
    <p:sldId id="384" r:id="rId136"/>
    <p:sldId id="386" r:id="rId137"/>
    <p:sldId id="387" r:id="rId138"/>
    <p:sldId id="388" r:id="rId139"/>
    <p:sldId id="390" r:id="rId140"/>
    <p:sldId id="391" r:id="rId141"/>
    <p:sldId id="392" r:id="rId142"/>
    <p:sldId id="393" r:id="rId143"/>
    <p:sldId id="394" r:id="rId144"/>
    <p:sldId id="396" r:id="rId145"/>
    <p:sldId id="397" r:id="rId146"/>
    <p:sldId id="413" r:id="rId1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BAE974A-7316-4FF8-BC5B-6E0200A0F682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10791F5-FD59-4C6B-BFEE-1441CD317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8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49454-EDF4-4AC5-ADC1-BE876D141FB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D2A75E-8A6F-43BC-AD15-422799C4CBB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D2A75E-8A6F-43BC-AD15-422799C4CBB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57865-1E2F-4D96-A515-1E2D08A419F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57865-1E2F-4D96-A515-1E2D08A419FD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F2A87-14F6-4C80-9AC3-5065354FF30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F2A87-14F6-4C80-9AC3-5065354FF307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07D54C-2A07-4949-96AE-0BE0A3D29F1B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91F5-FD59-4C6B-BFEE-1441CD3178A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49454-EDF4-4AC5-ADC1-BE876D141FB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49454-EDF4-4AC5-ADC1-BE876D141FB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49454-EDF4-4AC5-ADC1-BE876D141FB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2A02F-88F9-4476-80B4-89ED5931FB1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D1D6A-618E-40CF-A0CE-3EC645A39D3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D1D6A-618E-40CF-A0CE-3EC645A39D3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3C467-2AA5-4177-A5C4-759597E777A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3C467-2AA5-4177-A5C4-759597E777A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42F8F-24F1-44B3-9D18-FD9FF0C908CD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7E84F-C616-4121-AABD-C80383D92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8B34F-2D6E-4B85-92F8-005845899AC7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0CD8-EC5E-4D9F-A878-E41A17B2F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2AA01-10B4-4A2F-B59E-DC7D47D442AD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B1C5-459D-446C-853A-D16F4ED62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14D17-4F18-41CE-AF16-DCA9104F12DA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D13B-A537-4F83-BE6A-20EAD7A74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A43DA-6B7B-4CEB-9A2F-6CE0AC53658C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E54E7-6C3A-4BE2-B982-EBA969533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50DE8-E11B-4446-94D5-3655267E7F4F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35F1B-8D29-4FF0-B97B-01B226130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8D200-5F51-40F0-B6EF-04FB4F38D340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D1031-46AC-45CD-938E-C04D9BA02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AFB0-36BC-4311-B6FE-E6BBE9ADDB23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C0DB-03B5-4369-810C-094E893AA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E2F15-E16B-44E1-B316-9C329ABBA608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9054-7814-4C1A-AE49-C56F915AB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4D162-71CA-466F-9E8A-BD3DF90D8FA2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FFE8-69CF-4E93-9A17-5A6016311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60DC2-6C6E-427A-8E0F-BF8CE19E3987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0BE10-A15E-4FEB-AE8C-F144DE51A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C6213D3-B796-4F6F-90FB-5D8423531E83}" type="datetime1">
              <a:rPr lang="en-US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F38BCE2-38B5-4197-8D16-BB4233ED42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107.xml"/><Relationship Id="rId18" Type="http://schemas.openxmlformats.org/officeDocument/2006/relationships/slide" Target="slide75.xml"/><Relationship Id="rId3" Type="http://schemas.openxmlformats.org/officeDocument/2006/relationships/slide" Target="slide29.xml"/><Relationship Id="rId21" Type="http://schemas.openxmlformats.org/officeDocument/2006/relationships/image" Target="../media/image1.png"/><Relationship Id="rId7" Type="http://schemas.openxmlformats.org/officeDocument/2006/relationships/slide" Target="slide36.xml"/><Relationship Id="rId12" Type="http://schemas.openxmlformats.org/officeDocument/2006/relationships/slide" Target="slide91.xml"/><Relationship Id="rId17" Type="http://schemas.openxmlformats.org/officeDocument/2006/relationships/slide" Target="slide99.xml"/><Relationship Id="rId2" Type="http://schemas.openxmlformats.org/officeDocument/2006/relationships/slide" Target="slide5.xml"/><Relationship Id="rId16" Type="http://schemas.openxmlformats.org/officeDocument/2006/relationships/slide" Target="slide139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83.xml"/><Relationship Id="rId5" Type="http://schemas.openxmlformats.org/officeDocument/2006/relationships/slide" Target="slide13.xml"/><Relationship Id="rId15" Type="http://schemas.openxmlformats.org/officeDocument/2006/relationships/slide" Target="slide131.xml"/><Relationship Id="rId23" Type="http://schemas.openxmlformats.org/officeDocument/2006/relationships/image" Target="../media/image2.png"/><Relationship Id="rId10" Type="http://schemas.openxmlformats.org/officeDocument/2006/relationships/slide" Target="slide67.xml"/><Relationship Id="rId19" Type="http://schemas.openxmlformats.org/officeDocument/2006/relationships/slide" Target="slide123.xml"/><Relationship Id="rId4" Type="http://schemas.openxmlformats.org/officeDocument/2006/relationships/slide" Target="slide52.xml"/><Relationship Id="rId9" Type="http://schemas.openxmlformats.org/officeDocument/2006/relationships/slide" Target="slide59.xml"/><Relationship Id="rId14" Type="http://schemas.openxmlformats.org/officeDocument/2006/relationships/slide" Target="slide115.xml"/><Relationship Id="rId22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84400" y="0"/>
            <a:ext cx="232092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</a:t>
            </a:r>
          </a:p>
        </p:txBody>
      </p:sp>
      <p:sp>
        <p:nvSpPr>
          <p:cNvPr id="5" name="Rounded 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84400" y="914400"/>
            <a:ext cx="232092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4</a:t>
            </a:r>
          </a:p>
        </p:txBody>
      </p:sp>
      <p:sp>
        <p:nvSpPr>
          <p:cNvPr id="6" name="Rounded 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84400" y="1919288"/>
            <a:ext cx="23209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7</a:t>
            </a:r>
          </a:p>
        </p:txBody>
      </p:sp>
      <p:sp>
        <p:nvSpPr>
          <p:cNvPr id="7" name="Rounded 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05325" y="0"/>
            <a:ext cx="2319338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2</a:t>
            </a:r>
          </a:p>
        </p:txBody>
      </p:sp>
      <p:sp>
        <p:nvSpPr>
          <p:cNvPr id="8" name="Rounded 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24663" y="0"/>
            <a:ext cx="2319337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3</a:t>
            </a:r>
          </a:p>
        </p:txBody>
      </p:sp>
      <p:sp>
        <p:nvSpPr>
          <p:cNvPr id="9" name="Rounded 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05325" y="914400"/>
            <a:ext cx="2319338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Week 5</a:t>
            </a:r>
          </a:p>
        </p:txBody>
      </p:sp>
      <p:sp>
        <p:nvSpPr>
          <p:cNvPr id="10" name="Rounded 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24663" y="914400"/>
            <a:ext cx="2319337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6</a:t>
            </a:r>
          </a:p>
        </p:txBody>
      </p:sp>
      <p:sp>
        <p:nvSpPr>
          <p:cNvPr id="11" name="Rounded 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5325" y="1919288"/>
            <a:ext cx="2319338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8</a:t>
            </a:r>
          </a:p>
        </p:txBody>
      </p:sp>
      <p:sp>
        <p:nvSpPr>
          <p:cNvPr id="12" name="Rounded 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24663" y="1919288"/>
            <a:ext cx="2319337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9</a:t>
            </a:r>
          </a:p>
        </p:txBody>
      </p:sp>
      <p:sp>
        <p:nvSpPr>
          <p:cNvPr id="13" name="Rounded Rectangl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05325" y="2932113"/>
            <a:ext cx="2319338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11</a:t>
            </a:r>
          </a:p>
        </p:txBody>
      </p:sp>
      <p:sp>
        <p:nvSpPr>
          <p:cNvPr id="14" name="Rounded 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24663" y="2932113"/>
            <a:ext cx="2319337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12</a:t>
            </a:r>
          </a:p>
        </p:txBody>
      </p:sp>
      <p:sp>
        <p:nvSpPr>
          <p:cNvPr id="15" name="Rounded Rectangl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05325" y="4065588"/>
            <a:ext cx="2319338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14</a:t>
            </a:r>
          </a:p>
        </p:txBody>
      </p:sp>
      <p:sp>
        <p:nvSpPr>
          <p:cNvPr id="16" name="Rounded Rectangle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824663" y="4065588"/>
            <a:ext cx="2319337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15</a:t>
            </a:r>
          </a:p>
        </p:txBody>
      </p:sp>
      <p:sp>
        <p:nvSpPr>
          <p:cNvPr id="17" name="Rounded Rectangle 1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505325" y="5124450"/>
            <a:ext cx="2319338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17</a:t>
            </a:r>
          </a:p>
        </p:txBody>
      </p:sp>
      <p:sp>
        <p:nvSpPr>
          <p:cNvPr id="18" name="Rounded Rectangle 1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24663" y="5124450"/>
            <a:ext cx="2319337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18</a:t>
            </a:r>
          </a:p>
        </p:txBody>
      </p:sp>
      <p:sp>
        <p:nvSpPr>
          <p:cNvPr id="19" name="Rounded Rectangle 1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184400" y="4065588"/>
            <a:ext cx="23209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13</a:t>
            </a:r>
          </a:p>
        </p:txBody>
      </p:sp>
      <p:sp>
        <p:nvSpPr>
          <p:cNvPr id="20" name="Rounded Rectangle 1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184400" y="2932113"/>
            <a:ext cx="2320925" cy="70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10</a:t>
            </a:r>
          </a:p>
        </p:txBody>
      </p:sp>
      <p:sp>
        <p:nvSpPr>
          <p:cNvPr id="21" name="Rounded Rectangle 2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184400" y="5124450"/>
            <a:ext cx="232092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Week 16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84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D.</a:t>
            </a:r>
          </a:p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G.</a:t>
            </a:r>
          </a:p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P.</a:t>
            </a:r>
          </a:p>
        </p:txBody>
      </p:sp>
      <p:pic>
        <p:nvPicPr>
          <p:cNvPr id="14357" name="Picture 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3350" y="4456113"/>
            <a:ext cx="18303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4938" y="571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35000" y="2522538"/>
            <a:ext cx="47545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061369" y="22153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3096419" y="22280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2258219" y="305196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3188495" y="2739231"/>
            <a:ext cx="7731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3717926" y="2736850"/>
            <a:ext cx="773112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H="1">
            <a:off x="3436145" y="4415631"/>
            <a:ext cx="7731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3405188" y="4198938"/>
            <a:ext cx="21701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4256088" y="3292475"/>
            <a:ext cx="21701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5172869" y="3512344"/>
            <a:ext cx="773113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536701" y="293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Edgar Allan Poe laments the loss of his wife, Virginia, in his poem “Annabel Lee.”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sandra</a:t>
            </a:r>
            <a:r>
              <a:rPr lang="en-US" dirty="0" smtClean="0"/>
              <a:t> </a:t>
            </a:r>
            <a:r>
              <a:rPr lang="en-US" dirty="0" err="1" smtClean="0"/>
              <a:t>cisneros</a:t>
            </a:r>
            <a:r>
              <a:rPr lang="en-US" dirty="0" smtClean="0"/>
              <a:t> lived with eight other family members in a small apartment she had to retreat to the bathroom to have a moment to herself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12721"/>
            <a:ext cx="7772400" cy="14700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dirty="0" err="1" smtClean="0"/>
              <a:t>sandra</a:t>
            </a:r>
            <a:r>
              <a:rPr lang="en-US" sz="3600" dirty="0" smtClean="0"/>
              <a:t> </a:t>
            </a:r>
            <a:r>
              <a:rPr lang="en-US" sz="3600" dirty="0" err="1" smtClean="0"/>
              <a:t>cisneros</a:t>
            </a:r>
            <a:r>
              <a:rPr lang="en-US" sz="3600" dirty="0" smtClean="0"/>
              <a:t> lived with eight other family members in a small apartment she had to retreat to the bathroom </a:t>
            </a:r>
            <a:br>
              <a:rPr lang="en-US" sz="3600" dirty="0" smtClean="0"/>
            </a:br>
            <a:r>
              <a:rPr lang="en-US" sz="3600" dirty="0" smtClean="0"/>
              <a:t>to have a moment to herself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33856" y="1216152"/>
            <a:ext cx="27523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2656" y="3439732"/>
            <a:ext cx="16642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02536" y="4517136"/>
            <a:ext cx="13075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3746" y="90837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2656" y="21304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74182" y="21304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01537" y="32858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1920" y="799165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tense</a:t>
            </a:r>
          </a:p>
          <a:p>
            <a:r>
              <a:rPr lang="en-US" sz="1400" dirty="0" smtClean="0"/>
              <a:t>Action verb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10188" y="99773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74" y="99773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41752" y="99773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47950" y="2130425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193840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50888" y="213042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13249" y="209228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75916" y="2815928"/>
            <a:ext cx="1050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person</a:t>
            </a:r>
          </a:p>
          <a:p>
            <a:r>
              <a:rPr lang="en-US" sz="1400" dirty="0"/>
              <a:t>n</a:t>
            </a:r>
            <a:r>
              <a:rPr lang="en-US" sz="1400" dirty="0" smtClean="0"/>
              <a:t>ominative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920240" y="301322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tense</a:t>
            </a:r>
          </a:p>
          <a:p>
            <a:r>
              <a:rPr lang="en-US" sz="1400" dirty="0" smtClean="0"/>
              <a:t>Action verb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10128" y="313195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infinitive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16153" y="301322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44878" y="316711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9541" y="420935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infinitive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241118" y="436483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335758" y="4364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16794" y="422608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176700" y="4226087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reflexive pronoun</a:t>
            </a:r>
            <a:endParaRPr lang="en-US" sz="1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12721"/>
            <a:ext cx="7772400" cy="14700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dirty="0" err="1" smtClean="0"/>
              <a:t>sandra</a:t>
            </a:r>
            <a:r>
              <a:rPr lang="en-US" sz="3600" dirty="0" smtClean="0"/>
              <a:t> </a:t>
            </a:r>
            <a:r>
              <a:rPr lang="en-US" sz="3600" dirty="0" err="1" smtClean="0"/>
              <a:t>cisneros</a:t>
            </a:r>
            <a:r>
              <a:rPr lang="en-US" sz="3600" dirty="0" smtClean="0"/>
              <a:t> lived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/>
              <a:t>with eight other family members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)(</a:t>
            </a:r>
            <a:r>
              <a:rPr lang="en-US" sz="3600" dirty="0" smtClean="0"/>
              <a:t> in a small apartment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3600" dirty="0" smtClean="0"/>
              <a:t> she had to retreat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/>
              <a:t>to the bathroom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to have a moment 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/>
              <a:t>to herself</a:t>
            </a: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3856" y="1216152"/>
            <a:ext cx="27523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3746" y="90837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1920" y="799165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Intransitive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545875" y="1951111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38800" y="1625046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63336" y="269625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27734" y="2030359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3856" y="319125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85186" y="3004032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2786396" y="3227832"/>
            <a:ext cx="50012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651590" y="3364227"/>
            <a:ext cx="269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53231" y="3364624"/>
            <a:ext cx="2688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86200" y="3019079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object / infinitive phrase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991352" y="3682746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79695" y="3262848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preposition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757587" y="431557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preposition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445743" y="4940879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Adjectival</a:t>
            </a:r>
          </a:p>
          <a:p>
            <a:r>
              <a:rPr lang="en-US" sz="1400" dirty="0" smtClean="0"/>
              <a:t> prepositional phrase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05781" y="4786990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infinitive</a:t>
            </a:r>
            <a:endParaRPr lang="en-US" sz="1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793746" y="4315576"/>
            <a:ext cx="56619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640652" y="4470258"/>
            <a:ext cx="3061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7301427" y="4469861"/>
            <a:ext cx="3085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56247" y="401018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infinitive phrase</a:t>
            </a:r>
            <a:endParaRPr lang="en-US" sz="14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err="1" smtClean="0"/>
              <a:t>sandra</a:t>
            </a:r>
            <a:r>
              <a:rPr lang="en-US" dirty="0" smtClean="0"/>
              <a:t> </a:t>
            </a:r>
            <a:r>
              <a:rPr lang="en-US" dirty="0" err="1" smtClean="0"/>
              <a:t>cisneros</a:t>
            </a:r>
            <a:r>
              <a:rPr lang="en-US" dirty="0" smtClean="0"/>
              <a:t> lived with eight other family members in a small apartment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]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 she had to retreat to the bathroom to have a moment to herself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7288" y="28346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936" y="304495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7936" y="580644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 Sentence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Sandra Cisneros lived with eight other family members in a small apartment; she had to retreat to the bathroom to have a moment to herself.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33" y="3946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Sandra Cisneros lived with eight other family members in a small apartment; </a:t>
            </a:r>
          </a:p>
          <a:p>
            <a:r>
              <a:rPr lang="en-US" dirty="0" smtClean="0"/>
              <a:t>she had to retreat to the bathroom to have a moment to herself.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7282" y="2071396"/>
            <a:ext cx="2852241" cy="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684175" y="1908110"/>
            <a:ext cx="6624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8566" y="5194499"/>
            <a:ext cx="2070518" cy="2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31201" y="5095756"/>
            <a:ext cx="76511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202024" y="2073811"/>
            <a:ext cx="1129005" cy="1129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618976" y="2071395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29523" y="2481942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657600" y="2481942"/>
            <a:ext cx="382556" cy="38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161453" y="2483529"/>
            <a:ext cx="531845" cy="531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1029" y="3202816"/>
            <a:ext cx="246328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3657600" y="3204404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242765" y="3202816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827930" y="3201228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1862939" y="4086808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73486" y="4497355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3678536" y="4521004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9083" y="4931551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4898223" y="4770432"/>
            <a:ext cx="3254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5380599" y="4957284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146" y="5367831"/>
            <a:ext cx="1092973" cy="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2540623" y="4521003"/>
            <a:ext cx="1463608" cy="146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04231" y="5984611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4262703" y="6006250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237875" y="4749029"/>
            <a:ext cx="4560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260973" y="4990364"/>
            <a:ext cx="216648" cy="191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2426010" y="5022990"/>
            <a:ext cx="219446" cy="129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559491" y="2623441"/>
            <a:ext cx="1098447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1399593" y="3172665"/>
            <a:ext cx="7099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9723" y="3944124"/>
            <a:ext cx="153974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33" y="3946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Sandra Cisneros lived with eight other family members in a small apartment; </a:t>
            </a:r>
          </a:p>
          <a:p>
            <a:r>
              <a:rPr lang="en-US" dirty="0" smtClean="0"/>
              <a:t>she had to retreat to the bathroom to have a moment to herself.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7282" y="2071396"/>
            <a:ext cx="2852241" cy="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282" y="170206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Sandra Cisneros lived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84175" y="1908110"/>
            <a:ext cx="6624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566" y="48251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he had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8566" y="5194499"/>
            <a:ext cx="2070518" cy="2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31201" y="5095756"/>
            <a:ext cx="76511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202024" y="2073811"/>
            <a:ext cx="1129005" cy="1129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618976" y="2071395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29523" y="2481942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657600" y="2481942"/>
            <a:ext cx="382556" cy="382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161453" y="2483529"/>
            <a:ext cx="531845" cy="531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1029" y="3202816"/>
            <a:ext cx="246328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3657600" y="3204404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242765" y="3202816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827930" y="3201228"/>
            <a:ext cx="639808" cy="63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700000">
            <a:off x="2634421" y="24150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700000">
            <a:off x="2776327" y="20554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45333" y="205547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apartment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2700000">
            <a:off x="3865042" y="2475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2700000">
            <a:off x="4186111" y="25164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36279" y="290038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2700000">
            <a:off x="3834827" y="33606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2700000">
            <a:off x="4323943" y="32844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2700000">
            <a:off x="4988483" y="332442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1862939" y="4086808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73486" y="4497355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2700000">
            <a:off x="2013511" y="398186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89811" y="41054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retreat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3678536" y="4521004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9083" y="4931551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700000">
            <a:off x="3829475" y="45050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304893" y="46077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   moment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4898223" y="4770432"/>
            <a:ext cx="3254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5380599" y="4957284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146" y="5367831"/>
            <a:ext cx="1092973" cy="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2700000">
            <a:off x="5531538" y="494136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006956" y="49413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herself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2540623" y="4521003"/>
            <a:ext cx="1463608" cy="146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04231" y="5984611"/>
            <a:ext cx="19436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2700000">
            <a:off x="3221720" y="503056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96612" y="55927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4262703" y="6006250"/>
            <a:ext cx="410547" cy="410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2700000">
            <a:off x="4423803" y="60319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2237875" y="4749029"/>
            <a:ext cx="4560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260973" y="4990364"/>
            <a:ext cx="216648" cy="191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2426010" y="5022990"/>
            <a:ext cx="219446" cy="129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559491" y="2623441"/>
            <a:ext cx="1098447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1399593" y="3172665"/>
            <a:ext cx="7099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29723" y="3944124"/>
            <a:ext cx="153974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7473"/>
            <a:ext cx="7772400" cy="6126480"/>
          </a:xfrm>
        </p:spPr>
        <p:txBody>
          <a:bodyPr/>
          <a:lstStyle/>
          <a:p>
            <a:r>
              <a:rPr lang="en-US" dirty="0" smtClean="0"/>
              <a:t>concerned about the plight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migrant workers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the depression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steinbeck</a:t>
            </a:r>
            <a:r>
              <a:rPr lang="en-US" dirty="0" smtClean="0"/>
              <a:t> wrote the novel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grapes of wrath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7473"/>
            <a:ext cx="7772400" cy="6126480"/>
          </a:xfrm>
        </p:spPr>
        <p:txBody>
          <a:bodyPr/>
          <a:lstStyle/>
          <a:p>
            <a:r>
              <a:rPr lang="en-US" dirty="0" smtClean="0"/>
              <a:t>concerned about the plight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migrant workers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the depression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steinbeck</a:t>
            </a:r>
            <a:r>
              <a:rPr lang="en-US" dirty="0" smtClean="0"/>
              <a:t> wrote the novel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grapes of wrath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8256" y="1737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1648" y="22860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4828" y="2286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8008" y="228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2166" y="150876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6252" y="150876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4828" y="15087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48256" y="28346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41538" y="28346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34820" y="283464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80576" y="543800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65406" y="392277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tense </a:t>
            </a:r>
          </a:p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04234" y="41997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3165" y="41997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4408" y="42397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97280" y="4569107"/>
            <a:ext cx="31541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23160" y="5807333"/>
            <a:ext cx="42812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635000" y="2152650"/>
            <a:ext cx="173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Edgar Allan Poe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370138" y="215106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laments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389313" y="2151063"/>
            <a:ext cx="1735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loss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 rot="3548560">
            <a:off x="2522538" y="31750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in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 rot="3548560">
            <a:off x="3278982" y="3174206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the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 rot="3548560">
            <a:off x="3729832" y="3174206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of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4256088" y="2927350"/>
            <a:ext cx="1735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Wife (Virginia)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3311525" y="3829050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Poem (“Annable Lee”)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 rot="3548560">
            <a:off x="3498057" y="4958556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his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 rot="3548560">
            <a:off x="5203031" y="4013994"/>
            <a:ext cx="1735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his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35000" y="2522538"/>
            <a:ext cx="47545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061369" y="22153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3096419" y="22280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2258219" y="305196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3188495" y="2739231"/>
            <a:ext cx="7731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3717926" y="2736850"/>
            <a:ext cx="773112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H="1">
            <a:off x="3436145" y="4415631"/>
            <a:ext cx="7731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3405188" y="4198938"/>
            <a:ext cx="21701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4256088" y="3292475"/>
            <a:ext cx="21701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5172869" y="3512344"/>
            <a:ext cx="773113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536701" y="293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Edgar Allan Poe laments the loss of his wife, Virginia, in his poem “Annabel Lee.”</a:t>
            </a:r>
          </a:p>
        </p:txBody>
      </p:sp>
    </p:spTree>
    <p:extLst>
      <p:ext uri="{BB962C8B-B14F-4D97-AF65-F5344CB8AC3E}">
        <p14:creationId xmlns:p14="http://schemas.microsoft.com/office/powerpoint/2010/main" val="11776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7473"/>
            <a:ext cx="7772400" cy="6126480"/>
          </a:xfrm>
        </p:spPr>
        <p:txBody>
          <a:bodyPr/>
          <a:lstStyle/>
          <a:p>
            <a:r>
              <a:rPr lang="en-US" dirty="0" smtClean="0"/>
              <a:t>concerned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/>
              <a:t>about the plight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/>
              <a:t>of migrant workers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/>
              <a:t>during the depression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steinbeck</a:t>
            </a:r>
            <a:r>
              <a:rPr lang="en-US" dirty="0" smtClean="0"/>
              <a:t> wrote the novel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grapes of wrath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3523" y="164530"/>
            <a:ext cx="6445725" cy="1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68880" y="1543748"/>
            <a:ext cx="424281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57984" y="2843784"/>
            <a:ext cx="48828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01853" y="315468"/>
            <a:ext cx="30175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03720" y="2980944"/>
            <a:ext cx="2743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6424" y="4471416"/>
            <a:ext cx="31638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68880" y="5797296"/>
            <a:ext cx="424281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5952" y="134059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Participle phrase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23944" y="100405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prepositional phrase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71968" y="166181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Object</a:t>
            </a:r>
          </a:p>
          <a:p>
            <a:r>
              <a:rPr lang="en-US" sz="1200" dirty="0" smtClean="0"/>
              <a:t>Of preposition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29037" y="1525262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Object</a:t>
            </a:r>
          </a:p>
          <a:p>
            <a:r>
              <a:rPr lang="en-US" sz="1200" dirty="0" smtClean="0"/>
              <a:t>Of preposition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3888" y="2286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adjectival prepositional phrase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3888" y="356794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adjectival prepositional phrase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81437" y="2888065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Object</a:t>
            </a:r>
          </a:p>
          <a:p>
            <a:r>
              <a:rPr lang="en-US" sz="1200" dirty="0" smtClean="0"/>
              <a:t>Of preposition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011062" y="41020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16552" y="4242816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 verb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11696" y="42105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object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61969" y="54279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appositive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6889"/>
            <a:ext cx="7772400" cy="612648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</a:t>
            </a:r>
            <a:r>
              <a:rPr lang="en-US" dirty="0" smtClean="0"/>
              <a:t>concerned about the plight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migrant workers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the depression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steinbeck</a:t>
            </a:r>
            <a:r>
              <a:rPr lang="en-US" dirty="0" smtClean="0"/>
              <a:t> wrote the novel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grapes of wrath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]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5608" y="6108193"/>
            <a:ext cx="6400800" cy="1752600"/>
          </a:xfrm>
        </p:spPr>
        <p:txBody>
          <a:bodyPr/>
          <a:lstStyle/>
          <a:p>
            <a:r>
              <a:rPr lang="en-US" dirty="0" smtClean="0"/>
              <a:t>Simple sentence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1258824" y="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Independent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Clause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7473"/>
            <a:ext cx="7772400" cy="6126480"/>
          </a:xfrm>
        </p:spPr>
        <p:txBody>
          <a:bodyPr/>
          <a:lstStyle/>
          <a:p>
            <a:r>
              <a:rPr lang="en-US" dirty="0" smtClean="0"/>
              <a:t>Concerned about the plight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migrant workers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the Depression,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Steinbeck wrote the novel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Grapes of Wrath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8872" y="1353312"/>
            <a:ext cx="73060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80744" y="1289304"/>
            <a:ext cx="11338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64705" y="1038241"/>
            <a:ext cx="6301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063240" y="1354900"/>
            <a:ext cx="713232" cy="713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71272" y="1354900"/>
            <a:ext cx="1251140" cy="1251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2413" y="2606040"/>
            <a:ext cx="12581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1655064" y="2604390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9907" y="3387065"/>
            <a:ext cx="1711469" cy="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592306" y="3389232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165365" y="3389228"/>
            <a:ext cx="1594251" cy="1594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3738424" y="3389226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99976" y="4981319"/>
            <a:ext cx="99257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23266" y="4170288"/>
            <a:ext cx="1711469" cy="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733626" y="4170695"/>
            <a:ext cx="713232" cy="713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4959724" y="5005354"/>
            <a:ext cx="773902" cy="773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7160" y="117654"/>
            <a:ext cx="854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Concerned about the plight of migrant workers during the Depression, John Steinbeck wrote the novel </a:t>
            </a:r>
            <a:r>
              <a:rPr lang="en-US" sz="1400" i="1" dirty="0" smtClean="0"/>
              <a:t>The Grapes of Wrath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8872" y="1353312"/>
            <a:ext cx="73060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872" y="963693"/>
            <a:ext cx="686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Steinbeck     wrote     novel     (The Grapes of Wrath)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380744" y="1289304"/>
            <a:ext cx="11338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64705" y="1038241"/>
            <a:ext cx="6301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063240" y="1354900"/>
            <a:ext cx="713232" cy="713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700000">
            <a:off x="3388356" y="14575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271272" y="1354900"/>
            <a:ext cx="1251140" cy="1251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2413" y="2606040"/>
            <a:ext cx="12581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700000">
            <a:off x="1094881" y="20405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32160" y="22565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erned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1655064" y="2604390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9907" y="3387065"/>
            <a:ext cx="1711469" cy="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700000">
            <a:off x="1967491" y="282371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76365" y="30397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plight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2592306" y="3389232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700000">
            <a:off x="2932949" y="35137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3165365" y="3389228"/>
            <a:ext cx="1594251" cy="1594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3738424" y="3389226"/>
            <a:ext cx="784842" cy="78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700000">
            <a:off x="3433094" y="34941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700000">
            <a:off x="3894361" y="35415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99976" y="4981319"/>
            <a:ext cx="99257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99976" y="46141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23266" y="4170288"/>
            <a:ext cx="1711469" cy="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59724" y="382299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5733626" y="4170695"/>
            <a:ext cx="713232" cy="713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700000">
            <a:off x="6058742" y="42733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4959724" y="5005354"/>
            <a:ext cx="773902" cy="773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700000">
            <a:off x="5195902" y="51873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migrant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research paper requires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careful documentation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research paper requires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careful documentation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sources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3321" y="111292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8702" y="11129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0959" y="10667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0269" y="10667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4036" y="80816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tense </a:t>
            </a:r>
          </a:p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1455" y="23967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5833" y="36419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4049" y="239679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01635" y="364201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research paper requires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careful documentation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66CCFF"/>
                </a:solidFill>
              </a:rPr>
              <a:t>(</a:t>
            </a:r>
            <a:r>
              <a:rPr lang="en-US" dirty="0" smtClean="0"/>
              <a:t>of sources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140583"/>
            <a:ext cx="5618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817418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0436" y="1140583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gerund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5491" y="100208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 verb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35620" y="23968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object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0516" y="455814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adjectival prepositional phrase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6738" y="345433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</a:t>
            </a:r>
          </a:p>
          <a:p>
            <a:r>
              <a:rPr lang="en-US" dirty="0" smtClean="0"/>
              <a:t>preposition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research paper requires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careful documentation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sources</a:t>
            </a:r>
            <a:endParaRPr lang="en-US" dirty="0"/>
          </a:p>
        </p:txBody>
      </p:sp>
      <p:sp>
        <p:nvSpPr>
          <p:cNvPr id="3" name="Subtitle 4"/>
          <p:cNvSpPr txBox="1">
            <a:spLocks/>
          </p:cNvSpPr>
          <p:nvPr/>
        </p:nvSpPr>
        <p:spPr bwMode="auto">
          <a:xfrm>
            <a:off x="1383515" y="609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Independent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Clause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1383515" y="447501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simple sentence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973291" cy="1470025"/>
          </a:xfrm>
        </p:spPr>
        <p:txBody>
          <a:bodyPr/>
          <a:lstStyle/>
          <a:p>
            <a:r>
              <a:rPr lang="en-US" dirty="0" smtClean="0"/>
              <a:t>Writing a research paper requires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careful documentation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>
            <a:off x="429491" y="1246909"/>
            <a:ext cx="1967345" cy="44334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96836" y="1690255"/>
            <a:ext cx="1759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33618" y="1004926"/>
            <a:ext cx="13854" cy="6713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84121" y="1657673"/>
            <a:ext cx="492479" cy="822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16036" y="1690255"/>
            <a:ext cx="775855" cy="1233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1192" y="4322618"/>
            <a:ext cx="63410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93818" y="3685310"/>
            <a:ext cx="1" cy="143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6363" y="4296663"/>
            <a:ext cx="775855" cy="1233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24596" y="3532909"/>
            <a:ext cx="0" cy="789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66053" y="4296663"/>
            <a:ext cx="492479" cy="822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50159" y="5118954"/>
            <a:ext cx="18234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13726" y="1690255"/>
            <a:ext cx="0" cy="22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05908" y="3897867"/>
            <a:ext cx="207818" cy="398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13726" y="3927763"/>
            <a:ext cx="144565" cy="394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494" y="162457"/>
            <a:ext cx="854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a research paper requires  </a:t>
            </a:r>
            <a:r>
              <a:rPr lang="en-US" smtClean="0"/>
              <a:t>careful documentation of </a:t>
            </a:r>
            <a:r>
              <a:rPr lang="en-US" dirty="0" smtClean="0"/>
              <a:t>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>
            <a:off x="429491" y="1246909"/>
            <a:ext cx="1967345" cy="44334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96836" y="1690255"/>
            <a:ext cx="1759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309382">
            <a:off x="1011383" y="8016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3182005">
            <a:off x="1312736" y="113961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ting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33618" y="1004926"/>
            <a:ext cx="13854" cy="6713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96835" y="12883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784121" y="1657673"/>
            <a:ext cx="492479" cy="822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16036" y="1690255"/>
            <a:ext cx="775855" cy="1233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3622303">
            <a:off x="3216327" y="1884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3463921">
            <a:off x="3711295" y="206881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51192" y="4322618"/>
            <a:ext cx="63410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7673" y="389786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 documentation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493818" y="3685309"/>
            <a:ext cx="13855" cy="63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6363" y="4296663"/>
            <a:ext cx="775855" cy="1233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24596" y="3532909"/>
            <a:ext cx="0" cy="789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463921">
            <a:off x="4165600" y="454283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careful</a:t>
            </a:r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966053" y="4296663"/>
            <a:ext cx="492479" cy="822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622303">
            <a:off x="5261646" y="45231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50159" y="5118954"/>
            <a:ext cx="18234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54435" y="47496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113726" y="1690255"/>
            <a:ext cx="0" cy="220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05908" y="3897867"/>
            <a:ext cx="207818" cy="398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13726" y="3927763"/>
            <a:ext cx="144565" cy="394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782"/>
            <a:ext cx="7772400" cy="5985163"/>
          </a:xfrm>
        </p:spPr>
        <p:txBody>
          <a:bodyPr/>
          <a:lstStyle/>
          <a:p>
            <a:r>
              <a:rPr lang="en-US" sz="3600" dirty="0" err="1" smtClean="0"/>
              <a:t>herman</a:t>
            </a:r>
            <a:r>
              <a:rPr lang="en-US" sz="3600" dirty="0" smtClean="0"/>
              <a:t> </a:t>
            </a:r>
            <a:r>
              <a:rPr lang="en-US" sz="3600" dirty="0" err="1" smtClean="0"/>
              <a:t>melville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who wrote the novel </a:t>
            </a:r>
            <a:r>
              <a:rPr lang="en-US" sz="3600" dirty="0" err="1" smtClean="0"/>
              <a:t>moby</a:t>
            </a:r>
            <a:r>
              <a:rPr lang="en-US" sz="3600" dirty="0" smtClean="0"/>
              <a:t> dick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once lived with cannibals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 the south seas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his first novel </a:t>
            </a:r>
            <a:r>
              <a:rPr lang="en-US" sz="3600" dirty="0" err="1" smtClean="0"/>
              <a:t>typee</a:t>
            </a:r>
            <a:r>
              <a:rPr lang="en-US" sz="3600" dirty="0" smtClean="0"/>
              <a:t> was written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about this experience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782"/>
            <a:ext cx="7772400" cy="5985163"/>
          </a:xfrm>
        </p:spPr>
        <p:txBody>
          <a:bodyPr/>
          <a:lstStyle/>
          <a:p>
            <a:r>
              <a:rPr lang="en-US" sz="3600" dirty="0" err="1" smtClean="0"/>
              <a:t>herman</a:t>
            </a:r>
            <a:r>
              <a:rPr lang="en-US" sz="3600" dirty="0" smtClean="0"/>
              <a:t> </a:t>
            </a:r>
            <a:r>
              <a:rPr lang="en-US" sz="3600" dirty="0" err="1" smtClean="0"/>
              <a:t>melville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who wrote the novel </a:t>
            </a:r>
            <a:r>
              <a:rPr lang="en-US" sz="3600" dirty="0" err="1" smtClean="0"/>
              <a:t>moby</a:t>
            </a:r>
            <a:r>
              <a:rPr lang="en-US" sz="3600" dirty="0" smtClean="0"/>
              <a:t> dick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once lived with cannibals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 the south seas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his first novel </a:t>
            </a:r>
            <a:r>
              <a:rPr lang="en-US" sz="3600" dirty="0" err="1" smtClean="0"/>
              <a:t>typee</a:t>
            </a:r>
            <a:r>
              <a:rPr lang="en-US" sz="3600" dirty="0" smtClean="0"/>
              <a:t> was written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about this experience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55127" y="134389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818909" y="238298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72024" y="463527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23163" y="573578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624866" y="1190002"/>
            <a:ext cx="193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117273" y="401782"/>
            <a:ext cx="29927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24866" y="1497779"/>
            <a:ext cx="1801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2668" y="3726873"/>
            <a:ext cx="1967346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824651" y="117248"/>
            <a:ext cx="193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101264" y="3432950"/>
            <a:ext cx="193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5823" y="102072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tense</a:t>
            </a:r>
          </a:p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88059" y="1005337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Reflexive 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01154" y="123003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27286" y="232142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94946" y="204442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tense</a:t>
            </a:r>
          </a:p>
          <a:p>
            <a:r>
              <a:rPr lang="en-US" sz="1400" dirty="0" smtClean="0"/>
              <a:t>Action verb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01264" y="232142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1737" y="343295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55452" y="343295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88059" y="4158220"/>
            <a:ext cx="1002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person</a:t>
            </a:r>
          </a:p>
          <a:p>
            <a:r>
              <a:rPr lang="en-US" sz="1400" dirty="0" err="1" smtClean="0"/>
              <a:t>Possesive</a:t>
            </a:r>
            <a:endParaRPr lang="en-US" sz="1400" dirty="0" smtClean="0"/>
          </a:p>
          <a:p>
            <a:r>
              <a:rPr lang="en-US" sz="1400" dirty="0" smtClean="0"/>
              <a:t> pronoun</a:t>
            </a:r>
          </a:p>
          <a:p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3355" y="448138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4017470" y="4633737"/>
            <a:ext cx="193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75742" y="437212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Helping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29626" y="4419829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Action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55591" y="569421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635318" y="570053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89418" y="5264727"/>
            <a:ext cx="2036618" cy="1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2394" y="526472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2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782"/>
            <a:ext cx="7772400" cy="5985163"/>
          </a:xfrm>
        </p:spPr>
        <p:txBody>
          <a:bodyPr/>
          <a:lstStyle/>
          <a:p>
            <a:r>
              <a:rPr lang="en-US" sz="3600" dirty="0" err="1" smtClean="0"/>
              <a:t>herman</a:t>
            </a:r>
            <a:r>
              <a:rPr lang="en-US" sz="3600" dirty="0" smtClean="0"/>
              <a:t> </a:t>
            </a:r>
            <a:r>
              <a:rPr lang="en-US" sz="3600" dirty="0" err="1" smtClean="0"/>
              <a:t>melville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who wrote the novel </a:t>
            </a:r>
            <a:r>
              <a:rPr lang="en-US" sz="3600" dirty="0" err="1" smtClean="0"/>
              <a:t>moby</a:t>
            </a:r>
            <a:r>
              <a:rPr lang="en-US" sz="3600" dirty="0" smtClean="0"/>
              <a:t> dick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once lived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3600" dirty="0" smtClean="0"/>
              <a:t>with cannibals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/>
              <a:t>in the south seas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his first novel </a:t>
            </a:r>
            <a:r>
              <a:rPr lang="en-US" sz="3600" dirty="0" err="1" smtClean="0"/>
              <a:t>typee</a:t>
            </a:r>
            <a:r>
              <a:rPr lang="en-US" sz="3600" dirty="0" smtClean="0"/>
              <a:t> was written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/>
              <a:t>about this experience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31127" y="401782"/>
            <a:ext cx="26877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624945" y="1524000"/>
            <a:ext cx="1731819" cy="1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7927" y="3713018"/>
            <a:ext cx="1898073" cy="1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9185" y="8015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 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1512" y="126866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 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4588" y="456902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 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5334" y="2155355"/>
            <a:ext cx="95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</a:t>
            </a:r>
          </a:p>
          <a:p>
            <a:r>
              <a:rPr lang="en-US" sz="1400" dirty="0" smtClean="0"/>
              <a:t>Verb 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4201" y="1160942"/>
            <a:ext cx="95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</a:t>
            </a:r>
          </a:p>
          <a:p>
            <a:r>
              <a:rPr lang="en-US" sz="1400" dirty="0" smtClean="0"/>
              <a:t>Verb 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2911" y="4461301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intransitive</a:t>
            </a:r>
          </a:p>
          <a:p>
            <a:r>
              <a:rPr lang="en-US" sz="1400" dirty="0" smtClean="0"/>
              <a:t>Verb 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0784" y="1216223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object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86358" y="1197902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Appositive</a:t>
            </a:r>
          </a:p>
          <a:p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6047" y="2163255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8541" y="318979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36094" y="5516055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7927" y="2909730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60411" y="4045802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89696" y="638694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Adverbial prepositional phrase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4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782"/>
            <a:ext cx="7772400" cy="5985163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[[</a:t>
            </a:r>
            <a:r>
              <a:rPr lang="en-US" sz="3600" dirty="0" err="1" smtClean="0"/>
              <a:t>herman</a:t>
            </a:r>
            <a:r>
              <a:rPr lang="en-US" sz="3600" dirty="0" smtClean="0"/>
              <a:t> </a:t>
            </a:r>
            <a:r>
              <a:rPr lang="en-US" sz="3600" dirty="0" err="1" smtClean="0"/>
              <a:t>melville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sz="3600" dirty="0" smtClean="0"/>
              <a:t>who wrote the novel </a:t>
            </a:r>
            <a:r>
              <a:rPr lang="en-US" sz="3600" dirty="0" err="1" smtClean="0"/>
              <a:t>moby</a:t>
            </a:r>
            <a:r>
              <a:rPr lang="en-US" sz="3600" dirty="0" smtClean="0"/>
              <a:t> dick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once lived with cannibals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 the south seas 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]]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[ </a:t>
            </a:r>
            <a:r>
              <a:rPr lang="en-US" sz="3600" dirty="0" smtClean="0"/>
              <a:t>his first novel </a:t>
            </a:r>
            <a:r>
              <a:rPr lang="en-US" sz="3600" dirty="0" err="1" smtClean="0"/>
              <a:t>typee</a:t>
            </a:r>
            <a:r>
              <a:rPr lang="en-US" sz="3600" dirty="0" smtClean="0"/>
              <a:t> was written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about this experience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1018" y="122849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 dependent clause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9055" y="229074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455" y="457674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9189" y="4174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Compound-complex sentence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1782"/>
            <a:ext cx="7772400" cy="5985163"/>
          </a:xfrm>
        </p:spPr>
        <p:txBody>
          <a:bodyPr/>
          <a:lstStyle/>
          <a:p>
            <a:r>
              <a:rPr lang="en-US" sz="3600" dirty="0" smtClean="0"/>
              <a:t>Herman Melville,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who wrote </a:t>
            </a:r>
            <a:r>
              <a:rPr lang="en-US" sz="3600" smtClean="0"/>
              <a:t>the novel, </a:t>
            </a:r>
            <a:r>
              <a:rPr lang="en-US" sz="3600" i="1" dirty="0" smtClean="0"/>
              <a:t>Moby Dick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once lived with cannibals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 the South Seas;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his first novel,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Typee</a:t>
            </a:r>
            <a:r>
              <a:rPr lang="en-US" sz="3600" dirty="0" smtClean="0"/>
              <a:t>, was written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about this experience.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9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384045" y="1301615"/>
            <a:ext cx="3874270" cy="13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26369" y="633299"/>
            <a:ext cx="0" cy="972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5245" y="1315470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4454" y="1301615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93297" y="1287760"/>
            <a:ext cx="509386" cy="563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41813" y="1872555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2683" y="1851568"/>
            <a:ext cx="205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49472" y="2271433"/>
            <a:ext cx="1209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6997" y="2975607"/>
            <a:ext cx="27709" cy="1142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76427" y="3366524"/>
            <a:ext cx="3360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72454" y="2842373"/>
            <a:ext cx="0" cy="506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37665" y="3366524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2299292" y="2270388"/>
            <a:ext cx="2968125" cy="1163782"/>
          </a:xfrm>
          <a:prstGeom prst="bentConnector3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01463" y="2852279"/>
            <a:ext cx="1149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50148" y="5098946"/>
            <a:ext cx="4405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62075" y="4564598"/>
            <a:ext cx="0" cy="1149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93312" y="5084046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58330" y="5103830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71048" y="5139561"/>
            <a:ext cx="649804" cy="914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06004" y="6053864"/>
            <a:ext cx="19416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95088" y="6015704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3918" y="320"/>
            <a:ext cx="857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Herman Melville, </a:t>
            </a:r>
            <a:r>
              <a:rPr lang="en-US" dirty="0" smtClean="0"/>
              <a:t> who </a:t>
            </a:r>
            <a:r>
              <a:rPr lang="en-US" dirty="0"/>
              <a:t>wrote the novel Moby </a:t>
            </a:r>
            <a:r>
              <a:rPr lang="en-US" dirty="0" smtClean="0"/>
              <a:t>Dick, once </a:t>
            </a:r>
            <a:r>
              <a:rPr lang="en-US" dirty="0"/>
              <a:t>lived with </a:t>
            </a:r>
            <a:r>
              <a:rPr lang="en-US" dirty="0" smtClean="0"/>
              <a:t>cannibals in </a:t>
            </a:r>
            <a:r>
              <a:rPr lang="en-US" dirty="0"/>
              <a:t>the South </a:t>
            </a:r>
            <a:r>
              <a:rPr lang="en-US" dirty="0" smtClean="0"/>
              <a:t>Seas; his </a:t>
            </a:r>
            <a:r>
              <a:rPr lang="en-US" dirty="0"/>
              <a:t>first novel,</a:t>
            </a:r>
            <a:r>
              <a:rPr lang="en-US" i="1" dirty="0"/>
              <a:t> </a:t>
            </a:r>
            <a:r>
              <a:rPr lang="en-US" i="1" dirty="0" err="1"/>
              <a:t>Typee</a:t>
            </a:r>
            <a:r>
              <a:rPr lang="en-US" dirty="0"/>
              <a:t>, was </a:t>
            </a:r>
            <a:r>
              <a:rPr lang="en-US" dirty="0" smtClean="0"/>
              <a:t>written about </a:t>
            </a:r>
            <a:r>
              <a:rPr lang="en-US" dirty="0"/>
              <a:t>this experience.</a:t>
            </a:r>
          </a:p>
        </p:txBody>
      </p:sp>
    </p:spTree>
    <p:extLst>
      <p:ext uri="{BB962C8B-B14F-4D97-AF65-F5344CB8AC3E}">
        <p14:creationId xmlns:p14="http://schemas.microsoft.com/office/powerpoint/2010/main" val="3735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47018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before you turn in an essay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should proofread it thoroughly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431839" y="1028033"/>
            <a:ext cx="3874270" cy="13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1839" y="64484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Herman Melville   lived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74163" y="359717"/>
            <a:ext cx="0" cy="972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3039" y="1041888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320791">
            <a:off x="4517315" y="1275808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32248" y="1028033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3320791">
            <a:off x="5241072" y="132027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>
            <a:endCxn id="17" idx="3"/>
          </p:cNvCxnSpPr>
          <p:nvPr/>
        </p:nvCxnSpPr>
        <p:spPr>
          <a:xfrm>
            <a:off x="5641091" y="1014178"/>
            <a:ext cx="509386" cy="563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89607" y="1598973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3320791">
            <a:off x="5864832" y="1105023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</a:p>
          <a:p>
            <a:endParaRPr lang="en-US" dirty="0"/>
          </a:p>
        </p:txBody>
      </p: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6150477" y="1577986"/>
            <a:ext cx="205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2166" y="121494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Seas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3320791">
            <a:off x="7347408" y="178975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697266" y="1997851"/>
            <a:ext cx="12095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46791" y="170260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cannibals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454791" y="2702025"/>
            <a:ext cx="27709" cy="1142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24221" y="3092942"/>
            <a:ext cx="3360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9343" y="274852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  wrote   novel (Moby Dick)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320248" y="2568791"/>
            <a:ext cx="0" cy="506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3320791">
            <a:off x="5643987" y="3237259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3320791">
            <a:off x="2038749" y="498144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</a:t>
            </a:r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485459" y="3092942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2347086" y="1996806"/>
            <a:ext cx="2968125" cy="1163782"/>
          </a:xfrm>
          <a:prstGeom prst="bentConnector3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49257" y="2578697"/>
            <a:ext cx="1149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97942" y="4825364"/>
            <a:ext cx="4405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02742" y="4554252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Novel (</a:t>
            </a:r>
            <a:r>
              <a:rPr lang="en-US" dirty="0" err="1" smtClean="0"/>
              <a:t>Typee</a:t>
            </a:r>
            <a:r>
              <a:rPr lang="en-US" dirty="0" smtClean="0"/>
              <a:t>)    was written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209869" y="4291016"/>
            <a:ext cx="0" cy="1149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3320791">
            <a:off x="1503494" y="4991992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</a:t>
            </a:r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341106" y="4810464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06124" y="4830248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8842" y="4865979"/>
            <a:ext cx="649804" cy="914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3320791">
            <a:off x="3713516" y="4978719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</a:t>
            </a:r>
          </a:p>
          <a:p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1381875" y="4886524"/>
            <a:ext cx="193964" cy="4571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53798" y="5780282"/>
            <a:ext cx="19416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31885" y="544094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642882" y="5742122"/>
            <a:ext cx="665018" cy="96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3320791">
            <a:off x="4782962" y="5903866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43345"/>
            <a:ext cx="7772400" cy="5777346"/>
          </a:xfrm>
        </p:spPr>
        <p:txBody>
          <a:bodyPr/>
          <a:lstStyle/>
          <a:p>
            <a:r>
              <a:rPr lang="en-US" dirty="0" smtClean="0"/>
              <a:t>if you are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go to college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would be a good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start looking for scholarships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43345"/>
            <a:ext cx="7772400" cy="5777346"/>
          </a:xfrm>
        </p:spPr>
        <p:txBody>
          <a:bodyPr/>
          <a:lstStyle/>
          <a:p>
            <a:r>
              <a:rPr lang="en-US" dirty="0" smtClean="0"/>
              <a:t>if    </a:t>
            </a:r>
            <a:r>
              <a:rPr lang="en-US" dirty="0" err="1" smtClean="0"/>
              <a:t>youre</a:t>
            </a:r>
            <a:r>
              <a:rPr lang="en-US" dirty="0" smtClean="0"/>
              <a:t>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go to college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would be a good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start looking for scholarships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595" y="581798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Subordinating</a:t>
            </a:r>
          </a:p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6277" y="304799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Nominative</a:t>
            </a:r>
          </a:p>
          <a:p>
            <a:r>
              <a:rPr lang="en-US" dirty="0" smtClean="0"/>
              <a:t>Pronoun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2756" y="595423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Helping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8922" y="595423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tense</a:t>
            </a:r>
          </a:p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1675" y="310341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Demonstrative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0873" y="20504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98206" y="20504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3596" y="46780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infinitive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834228" y="2419805"/>
            <a:ext cx="1178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3163" y="326967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Helping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49502" y="3131125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Linking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73928" y="4294909"/>
            <a:ext cx="20912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34228" y="430876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tense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58812" y="34959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50873" y="344954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98445" y="35466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58918" y="211974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infinitive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01675" y="5047428"/>
            <a:ext cx="16722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0500" y="486276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gerund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14485" y="47332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48500" y="47375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43345"/>
            <a:ext cx="7772400" cy="5777346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youre</a:t>
            </a:r>
            <a:r>
              <a:rPr lang="en-US" dirty="0" smtClean="0"/>
              <a:t>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go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smtClean="0"/>
              <a:t>to college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would be a good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start looking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/>
              <a:t>for scholarships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382" y="6464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2945" y="683244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 verb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2299851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2285996"/>
            <a:ext cx="3623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66374" y="2285996"/>
            <a:ext cx="0" cy="5264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55631" y="196278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object/ infinitive phrase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83685" y="224899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preposition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45619" y="285403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prepositional phrase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92655" y="33757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767" y="323726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Intransitive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3521" y="325117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Predicate</a:t>
            </a:r>
          </a:p>
          <a:p>
            <a:r>
              <a:rPr lang="en-US" dirty="0" smtClean="0"/>
              <a:t>nominative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7418" y="4807527"/>
            <a:ext cx="0" cy="706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418" y="4807527"/>
            <a:ext cx="76407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58200" y="4807527"/>
            <a:ext cx="0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13024" y="4447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Infinitive phrase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38692" y="479603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infinitive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30860" y="477544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preposition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22334" y="56249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prepositional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43345"/>
            <a:ext cx="7772400" cy="577734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if you are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go to college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this would be a good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start looking for scholarships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0" y="63546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sentence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4102" y="18010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dependent clause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2411" y="457208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you’re planning to go to college, this would be a good time to start looking for scholarships.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9382" y="4862945"/>
            <a:ext cx="3906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3673" y="4322618"/>
            <a:ext cx="0" cy="98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25785" y="4433455"/>
            <a:ext cx="429490" cy="429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49236" y="4862945"/>
            <a:ext cx="845128" cy="845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1850" y="4862945"/>
            <a:ext cx="817418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09109" y="4862945"/>
            <a:ext cx="8382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47309" y="5701145"/>
            <a:ext cx="21474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80364" y="5070764"/>
            <a:ext cx="0" cy="63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68291" y="5458691"/>
            <a:ext cx="249382" cy="249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17673" y="5458691"/>
            <a:ext cx="221672" cy="221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17673" y="4648200"/>
            <a:ext cx="0" cy="810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765964" y="4294913"/>
            <a:ext cx="2189018" cy="36021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4764" y="4655131"/>
            <a:ext cx="651163" cy="65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45927" y="5306294"/>
            <a:ext cx="1634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371600" y="2175163"/>
            <a:ext cx="0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0218" y="2583872"/>
            <a:ext cx="4668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10000" y="1967345"/>
            <a:ext cx="0" cy="616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00500" y="2296389"/>
            <a:ext cx="249382" cy="249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49882" y="2296389"/>
            <a:ext cx="238990" cy="238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49882" y="1485898"/>
            <a:ext cx="0" cy="810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1485898"/>
            <a:ext cx="135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65964" y="1485898"/>
            <a:ext cx="755072" cy="755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07181" y="2254824"/>
            <a:ext cx="1614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394364" y="1070262"/>
            <a:ext cx="415636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96291" y="2701636"/>
            <a:ext cx="706582" cy="17318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14694" y="13855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you’re planning to go to college, </a:t>
            </a:r>
          </a:p>
          <a:p>
            <a:pPr algn="ctr"/>
            <a:r>
              <a:rPr lang="en-US" dirty="0" smtClean="0"/>
              <a:t>this would be a good time to start looking for scholarships.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9382" y="4862945"/>
            <a:ext cx="3906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3673" y="4322618"/>
            <a:ext cx="0" cy="98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25785" y="4433455"/>
            <a:ext cx="429490" cy="429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49236" y="4862945"/>
            <a:ext cx="845128" cy="845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1850" y="4862945"/>
            <a:ext cx="817418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09109" y="4862945"/>
            <a:ext cx="8382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47309" y="5701145"/>
            <a:ext cx="21474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80364" y="5070764"/>
            <a:ext cx="0" cy="63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68291" y="5458691"/>
            <a:ext cx="249382" cy="249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17673" y="5458691"/>
            <a:ext cx="221672" cy="221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17673" y="4648200"/>
            <a:ext cx="0" cy="810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765964" y="4294913"/>
            <a:ext cx="2189018" cy="36021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4764" y="4655131"/>
            <a:ext cx="651163" cy="65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45927" y="5306294"/>
            <a:ext cx="1634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371600" y="2175163"/>
            <a:ext cx="0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0218" y="2583872"/>
            <a:ext cx="4668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10000" y="1967345"/>
            <a:ext cx="0" cy="616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00500" y="2296389"/>
            <a:ext cx="249382" cy="249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49882" y="2296389"/>
            <a:ext cx="238990" cy="238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49882" y="1485898"/>
            <a:ext cx="0" cy="810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10000" y="1485898"/>
            <a:ext cx="135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65964" y="1485898"/>
            <a:ext cx="755072" cy="755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07181" y="2240969"/>
            <a:ext cx="1614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394364" y="1070262"/>
            <a:ext cx="415636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96291" y="2701636"/>
            <a:ext cx="706582" cy="17318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5391" y="21799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833357" y="21799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‘re planning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2700000">
            <a:off x="3575819" y="9581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226736" y="10702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2700000">
            <a:off x="5284673" y="17513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935590" y="186343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6718" y="449361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90084" y="45191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be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718858" y="524868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2700000">
            <a:off x="2815348" y="48936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2700000">
            <a:off x="3276968" y="49520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2700000">
            <a:off x="4061367" y="50555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694709" y="453299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528308" y="33828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2353031">
            <a:off x="5571429" y="39600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889052" y="416366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700000">
            <a:off x="6888117" y="476095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455486" y="491271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314694" y="13855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you’re planning to go to college, </a:t>
            </a:r>
          </a:p>
          <a:p>
            <a:pPr algn="ctr"/>
            <a:r>
              <a:rPr lang="en-US" dirty="0" smtClean="0"/>
              <a:t>this would be a good time to start looking for scholarships.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47018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before you turn in an essay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should proofread it thoroughly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6199" y="1427014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person</a:t>
            </a:r>
          </a:p>
          <a:p>
            <a:r>
              <a:rPr lang="en-US" sz="1400" dirty="0" smtClean="0"/>
              <a:t>Nominative 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20982" y="1593275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Subordinating</a:t>
            </a:r>
          </a:p>
          <a:p>
            <a:r>
              <a:rPr lang="en-US" sz="1400" dirty="0" smtClean="0"/>
              <a:t>conjunction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96637" y="1196231"/>
            <a:ext cx="851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Present </a:t>
            </a:r>
          </a:p>
          <a:p>
            <a:r>
              <a:rPr lang="en-US" sz="1400" dirty="0" smtClean="0"/>
              <a:t>Tense</a:t>
            </a:r>
          </a:p>
          <a:p>
            <a:r>
              <a:rPr lang="en-US" sz="1400" dirty="0" smtClean="0"/>
              <a:t>Action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48152" y="163046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adverb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79442" y="171945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01837" y="167784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0544" y="2673923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person</a:t>
            </a:r>
          </a:p>
          <a:p>
            <a:r>
              <a:rPr lang="en-US" sz="1400" dirty="0" smtClean="0"/>
              <a:t>Nominative 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0368" y="3043255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Helping verb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7407" y="304139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Action verb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20982" y="3768436"/>
            <a:ext cx="3692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8342" y="3775681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Present tense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563" y="265244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person</a:t>
            </a:r>
          </a:p>
          <a:p>
            <a:r>
              <a:rPr lang="en-US" sz="1400" dirty="0" smtClean="0"/>
              <a:t>Objective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1837" y="308170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94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712335"/>
            <a:ext cx="8659091" cy="1470025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 wish that </a:t>
            </a:r>
            <a:r>
              <a:rPr lang="en-US" dirty="0" err="1" smtClean="0"/>
              <a:t>i</a:t>
            </a:r>
            <a:r>
              <a:rPr lang="en-US" dirty="0" smtClean="0"/>
              <a:t> were old enough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vote because </a:t>
            </a:r>
            <a:r>
              <a:rPr lang="en-US" dirty="0" err="1" smtClean="0"/>
              <a:t>im</a:t>
            </a:r>
            <a:r>
              <a:rPr lang="en-US" dirty="0" smtClean="0"/>
              <a:t> very concerned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some of the issues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presidential 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4459" y="415626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present</a:t>
            </a:r>
          </a:p>
          <a:p>
            <a:pPr algn="ctr"/>
            <a:r>
              <a:rPr lang="en-US" sz="1200" dirty="0" smtClean="0"/>
              <a:t>tense</a:t>
            </a:r>
          </a:p>
          <a:p>
            <a:pPr algn="ctr"/>
            <a:r>
              <a:rPr lang="en-US" sz="1200" dirty="0" smtClean="0"/>
              <a:t>action </a:t>
            </a:r>
          </a:p>
          <a:p>
            <a:pPr algn="ct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92799" y="651155"/>
            <a:ext cx="9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person</a:t>
            </a:r>
          </a:p>
          <a:p>
            <a:pPr algn="ctr"/>
            <a:r>
              <a:rPr lang="en-US" sz="1200" dirty="0" smtClean="0"/>
              <a:t>nominative </a:t>
            </a:r>
          </a:p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42558" y="775844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relative </a:t>
            </a:r>
          </a:p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11308" y="507958"/>
            <a:ext cx="9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person</a:t>
            </a:r>
          </a:p>
          <a:p>
            <a:pPr algn="ctr"/>
            <a:r>
              <a:rPr lang="en-US" sz="1200" dirty="0" smtClean="0"/>
              <a:t>nominative </a:t>
            </a:r>
          </a:p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79842" y="415626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present</a:t>
            </a:r>
          </a:p>
          <a:p>
            <a:pPr algn="ctr"/>
            <a:r>
              <a:rPr lang="en-US" sz="1200" dirty="0" smtClean="0"/>
              <a:t>tense</a:t>
            </a:r>
          </a:p>
          <a:p>
            <a:pPr algn="ctr"/>
            <a:r>
              <a:rPr lang="en-US" sz="1200" dirty="0" smtClean="0"/>
              <a:t>linking</a:t>
            </a:r>
          </a:p>
          <a:p>
            <a:pPr algn="ct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05466" y="87729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adjective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93714" y="868176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adverb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5202" y="2272234"/>
            <a:ext cx="737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infinitive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8873" y="2590800"/>
            <a:ext cx="14835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7608" y="2272232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subordinating </a:t>
            </a:r>
          </a:p>
          <a:p>
            <a:pPr algn="ctr"/>
            <a:r>
              <a:rPr lang="en-US" sz="1200" dirty="0" smtClean="0"/>
              <a:t>conjunction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4076" y="1944458"/>
            <a:ext cx="9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person</a:t>
            </a:r>
          </a:p>
          <a:p>
            <a:pPr algn="ctr"/>
            <a:r>
              <a:rPr lang="en-US" sz="1200" dirty="0" smtClean="0"/>
              <a:t>nominative </a:t>
            </a:r>
          </a:p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5262" y="2881735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present</a:t>
            </a:r>
          </a:p>
          <a:p>
            <a:pPr algn="ctr"/>
            <a:r>
              <a:rPr lang="en-US" sz="1200" dirty="0" smtClean="0"/>
              <a:t>tense</a:t>
            </a:r>
          </a:p>
          <a:p>
            <a:pPr algn="ctr"/>
            <a:r>
              <a:rPr lang="en-US" sz="1200" dirty="0" smtClean="0"/>
              <a:t>linking</a:t>
            </a:r>
          </a:p>
          <a:p>
            <a:pPr algn="ct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1286" y="2313801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adverb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18682" y="2396921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participle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4600" y="3712729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preposition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56441" y="3615743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indefinite</a:t>
            </a:r>
          </a:p>
          <a:p>
            <a:pPr algn="ctr"/>
            <a:r>
              <a:rPr lang="en-US" sz="1200" dirty="0" smtClean="0"/>
              <a:t>pronoun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21889" y="3698574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preposition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65973" y="369857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article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244521" y="3698572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noun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1565" y="4959337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preposition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031918" y="4959337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adjective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704899" y="4973237"/>
            <a:ext cx="130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Proper Adjective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495582" y="4987137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noun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712335"/>
            <a:ext cx="8659091" cy="1470025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 wish that </a:t>
            </a:r>
            <a:r>
              <a:rPr lang="en-US" dirty="0" err="1" smtClean="0"/>
              <a:t>i</a:t>
            </a:r>
            <a:r>
              <a:rPr lang="en-US" dirty="0" smtClean="0"/>
              <a:t> were old enough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vote because </a:t>
            </a:r>
            <a:r>
              <a:rPr lang="en-US" dirty="0" err="1" smtClean="0"/>
              <a:t>im</a:t>
            </a:r>
            <a:r>
              <a:rPr lang="en-US" dirty="0" smtClean="0"/>
              <a:t> very concerned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/>
              <a:t>about some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 (</a:t>
            </a:r>
            <a:r>
              <a:rPr lang="en-US" dirty="0" smtClean="0"/>
              <a:t>of the issues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/>
              <a:t>in this presidential election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880" y="955854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subject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12256" y="771188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transitive</a:t>
            </a:r>
          </a:p>
          <a:p>
            <a:pPr algn="ct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55442" y="674188"/>
            <a:ext cx="101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direct object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57055" y="951187"/>
            <a:ext cx="514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57055" y="951168"/>
            <a:ext cx="0" cy="28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2400" y="955854"/>
            <a:ext cx="74814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8145" y="2184230"/>
            <a:ext cx="1443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2188897"/>
            <a:ext cx="74814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91657" y="2184230"/>
            <a:ext cx="0" cy="420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18825" y="955854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subject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129890" y="946631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intransitive</a:t>
            </a:r>
          </a:p>
          <a:p>
            <a:pPr algn="ct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9503" y="886539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predicate</a:t>
            </a:r>
          </a:p>
          <a:p>
            <a:pPr algn="ctr"/>
            <a:r>
              <a:rPr lang="en-US" sz="1200" dirty="0" smtClean="0"/>
              <a:t>adjective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129890" y="218404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subject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235648" y="2322549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intransitive</a:t>
            </a:r>
          </a:p>
          <a:p>
            <a:pPr algn="r"/>
            <a:r>
              <a:rPr lang="en-US" sz="1200" dirty="0" smtClean="0"/>
              <a:t>verb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58084" y="2255163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predicate</a:t>
            </a:r>
          </a:p>
          <a:p>
            <a:pPr algn="ctr"/>
            <a:r>
              <a:rPr lang="en-US" sz="1200" dirty="0" smtClean="0"/>
              <a:t>adjective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935332" y="4335991"/>
            <a:ext cx="227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adverbial prepositional phrase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067909" y="4308546"/>
            <a:ext cx="224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adjectival prepositional phrase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342815" y="5707855"/>
            <a:ext cx="224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adjectival prepositional phrase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908241" y="3670973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object of preposition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215564" y="3642783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object of preposition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7258" y="5013902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object of preposition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45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712335"/>
            <a:ext cx="8659091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err="1" smtClean="0"/>
              <a:t>i</a:t>
            </a:r>
            <a:r>
              <a:rPr lang="en-US" dirty="0" smtClean="0"/>
              <a:t> wish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] [</a:t>
            </a:r>
            <a:r>
              <a:rPr lang="en-US" dirty="0" smtClean="0"/>
              <a:t>that </a:t>
            </a:r>
            <a:r>
              <a:rPr lang="en-US" dirty="0" err="1" smtClean="0"/>
              <a:t>i</a:t>
            </a:r>
            <a:r>
              <a:rPr lang="en-US" dirty="0" smtClean="0"/>
              <a:t> were old enough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vote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] [</a:t>
            </a:r>
            <a:r>
              <a:rPr lang="en-US" dirty="0" smtClean="0"/>
              <a:t>because </a:t>
            </a:r>
            <a:r>
              <a:rPr lang="en-US" dirty="0" err="1" smtClean="0"/>
              <a:t>im</a:t>
            </a:r>
            <a:r>
              <a:rPr lang="en-US" dirty="0" smtClean="0"/>
              <a:t> very concerned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some of the issues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presidential election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]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095" y="955854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independent clause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05431" y="955853"/>
            <a:ext cx="177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noun dependent clause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448301" y="3602070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adverb dependent clause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690355" y="6192872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complex sentence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6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712335"/>
            <a:ext cx="8659091" cy="1470025"/>
          </a:xfrm>
        </p:spPr>
        <p:txBody>
          <a:bodyPr/>
          <a:lstStyle/>
          <a:p>
            <a:r>
              <a:rPr lang="en-US" dirty="0" smtClean="0"/>
              <a:t>I wish that I were old enough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vote because I’m very concerned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some of the issues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Presidential election.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wish</a:t>
            </a:r>
            <a:r>
              <a:rPr lang="en-US" dirty="0" smtClean="0"/>
              <a:t> </a:t>
            </a:r>
            <a:r>
              <a:rPr lang="en-US" dirty="0"/>
              <a:t>that I were old </a:t>
            </a:r>
            <a:r>
              <a:rPr lang="en-US" dirty="0" smtClean="0"/>
              <a:t>enough to </a:t>
            </a:r>
            <a:r>
              <a:rPr lang="en-US" dirty="0"/>
              <a:t>vote because I’m very </a:t>
            </a:r>
            <a:r>
              <a:rPr lang="en-US" dirty="0" smtClean="0"/>
              <a:t>concerned about </a:t>
            </a:r>
            <a:r>
              <a:rPr lang="en-US" dirty="0"/>
              <a:t>some of the issues </a:t>
            </a:r>
            <a:r>
              <a:rPr lang="en-US" dirty="0" smtClean="0"/>
              <a:t>in </a:t>
            </a:r>
            <a:r>
              <a:rPr lang="en-US" dirty="0"/>
              <a:t>this Presidential election.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189008"/>
            <a:ext cx="2272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873" y="1745663"/>
            <a:ext cx="0" cy="692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7855" y="1856503"/>
            <a:ext cx="0" cy="346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90255" y="2029684"/>
            <a:ext cx="159324" cy="159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9579" y="2029684"/>
            <a:ext cx="145476" cy="145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49579" y="1371590"/>
            <a:ext cx="0" cy="658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0255" y="1371590"/>
            <a:ext cx="1842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2145" y="112220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0182" y="1122208"/>
            <a:ext cx="2286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11236" y="1371590"/>
            <a:ext cx="665019" cy="665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11236" y="1856503"/>
            <a:ext cx="471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11236" y="1856503"/>
            <a:ext cx="665019" cy="665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76255" y="2521522"/>
            <a:ext cx="872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5236" y="2175160"/>
            <a:ext cx="512619" cy="127461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1163" y="3906972"/>
            <a:ext cx="28678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81545" y="3449772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7908" y="3405838"/>
            <a:ext cx="4572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09798" y="388035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23860" y="389319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38260" y="4793733"/>
            <a:ext cx="134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46080" y="4807590"/>
            <a:ext cx="457417" cy="457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38195" y="5265007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39084" y="5265007"/>
            <a:ext cx="637311" cy="637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11031" y="5265007"/>
            <a:ext cx="457197" cy="4571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68228" y="5722204"/>
            <a:ext cx="1551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65551" y="5749843"/>
            <a:ext cx="817418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82969" y="5749843"/>
            <a:ext cx="845127" cy="8451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wish</a:t>
            </a:r>
            <a:r>
              <a:rPr lang="en-US" dirty="0" smtClean="0"/>
              <a:t> </a:t>
            </a:r>
            <a:r>
              <a:rPr lang="en-US" dirty="0"/>
              <a:t>that I were old </a:t>
            </a:r>
            <a:r>
              <a:rPr lang="en-US" dirty="0" smtClean="0"/>
              <a:t>enough to </a:t>
            </a:r>
            <a:r>
              <a:rPr lang="en-US" dirty="0"/>
              <a:t>vote because I’m very </a:t>
            </a:r>
            <a:r>
              <a:rPr lang="en-US" dirty="0" smtClean="0"/>
              <a:t>concerned about </a:t>
            </a:r>
            <a:r>
              <a:rPr lang="en-US" dirty="0"/>
              <a:t>some of the issues </a:t>
            </a:r>
            <a:r>
              <a:rPr lang="en-US" dirty="0" smtClean="0"/>
              <a:t>in </a:t>
            </a:r>
            <a:r>
              <a:rPr lang="en-US" dirty="0"/>
              <a:t>this Presidential election.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189008"/>
            <a:ext cx="22721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873" y="1745663"/>
            <a:ext cx="0" cy="692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7855" y="1856503"/>
            <a:ext cx="0" cy="346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90255" y="2029684"/>
            <a:ext cx="159324" cy="159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9579" y="2029684"/>
            <a:ext cx="145476" cy="145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49579" y="1371590"/>
            <a:ext cx="0" cy="658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0255" y="1371590"/>
            <a:ext cx="18426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2145" y="112220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0182" y="1122208"/>
            <a:ext cx="2286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11236" y="1371590"/>
            <a:ext cx="665019" cy="665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11236" y="1856503"/>
            <a:ext cx="471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11236" y="1856503"/>
            <a:ext cx="665019" cy="665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76255" y="2521522"/>
            <a:ext cx="872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5236" y="2175160"/>
            <a:ext cx="512619" cy="127461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1163" y="3906972"/>
            <a:ext cx="28678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81545" y="3449772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7908" y="3405838"/>
            <a:ext cx="4572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09798" y="388035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23860" y="389319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38260" y="4793733"/>
            <a:ext cx="134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46080" y="4807590"/>
            <a:ext cx="457417" cy="457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38195" y="5265007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39084" y="5265007"/>
            <a:ext cx="637311" cy="637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11031" y="5265007"/>
            <a:ext cx="457197" cy="4571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68228" y="5722204"/>
            <a:ext cx="1551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65551" y="5749843"/>
            <a:ext cx="817418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82969" y="5749843"/>
            <a:ext cx="845127" cy="8451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80115" y="185650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16725" y="104164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were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58379" y="26278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836322" y="104164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7613" y="18012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wish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068782" y="106223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rot="2814203">
            <a:off x="3367583" y="148354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enough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 rot="2814203">
            <a:off x="3656122" y="199394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079557" y="210934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61992" y="349370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38480" y="35376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292918" y="355149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concerned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 rot="2814203">
            <a:off x="2508541" y="404846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very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rot="2814203">
            <a:off x="3152034" y="406130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38260" y="440125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some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 rot="2814203">
            <a:off x="4286931" y="476007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700240" y="485163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182954" y="530893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election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2814203">
            <a:off x="5010105" y="534694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2814203">
            <a:off x="6403649" y="584818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2814203">
            <a:off x="7071282" y="603270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Presidential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rot="2814203">
            <a:off x="5510927" y="5375831"/>
            <a:ext cx="80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03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47018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before you turn in an essay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should proofread it thoroughly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9031" y="171945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96637" y="1704481"/>
            <a:ext cx="135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 verb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01837" y="167784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object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0544" y="308333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5002" y="3041390"/>
            <a:ext cx="135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 verb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5596" y="2747932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</a:t>
            </a:r>
          </a:p>
          <a:p>
            <a:r>
              <a:rPr lang="en-US" sz="1400" dirty="0" smtClean="0"/>
              <a:t>object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69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47018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before </a:t>
            </a:r>
            <a:r>
              <a:rPr lang="en-US" dirty="0" smtClean="0"/>
              <a:t>you turn in an essay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you </a:t>
            </a:r>
            <a:r>
              <a:rPr lang="en-US" dirty="0" smtClean="0"/>
              <a:t>should proofread it </a:t>
            </a:r>
            <a:r>
              <a:rPr lang="en-US" dirty="0" smtClean="0"/>
              <a:t>thoroughly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4" y="155171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dependent clause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8294" y="382385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48063" y="514003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Before you turn in an essay, you should proofread it thoroughly.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90650" y="2541588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817813" y="22336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3852863" y="22463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4645025" y="2773363"/>
            <a:ext cx="773113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325813" y="2771775"/>
            <a:ext cx="774700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79438" y="4505325"/>
            <a:ext cx="47545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2005806" y="4198144"/>
            <a:ext cx="6175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3794919" y="4199732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16200000" flipH="1">
            <a:off x="2482850" y="4791075"/>
            <a:ext cx="1458913" cy="8874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>
            <a:off x="2312988" y="2859087"/>
            <a:ext cx="1335088" cy="7286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817687" y="265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Before you turn in an essay, you should proofread it thoroughly.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1390650" y="2170113"/>
            <a:ext cx="17351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you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3125788" y="217011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turn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4162425" y="2168525"/>
            <a:ext cx="1735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essay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 rot="3548560">
            <a:off x="3449638" y="321151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in</a:t>
            </a: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 rot="3548560">
            <a:off x="4652525" y="3147120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</a:rPr>
              <a:t>an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90650" y="2541588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817813" y="22336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3852863" y="22463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4645025" y="2773363"/>
            <a:ext cx="773113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325813" y="2771775"/>
            <a:ext cx="774700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79438" y="4505325"/>
            <a:ext cx="47545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2005806" y="4198144"/>
            <a:ext cx="6175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878" name="TextBox 4"/>
          <p:cNvSpPr txBox="1">
            <a:spLocks noChangeArrowheads="1"/>
          </p:cNvSpPr>
          <p:nvPr/>
        </p:nvSpPr>
        <p:spPr bwMode="auto">
          <a:xfrm>
            <a:off x="579438" y="4135438"/>
            <a:ext cx="173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you</a:t>
            </a:r>
          </a:p>
        </p:txBody>
      </p:sp>
      <p:sp>
        <p:nvSpPr>
          <p:cNvPr id="36879" name="TextBox 5"/>
          <p:cNvSpPr txBox="1">
            <a:spLocks noChangeArrowheads="1"/>
          </p:cNvSpPr>
          <p:nvPr/>
        </p:nvSpPr>
        <p:spPr bwMode="auto">
          <a:xfrm>
            <a:off x="2314575" y="4138613"/>
            <a:ext cx="2208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should proofread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3794919" y="4199732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881" name="TextBox 4"/>
          <p:cNvSpPr txBox="1">
            <a:spLocks noChangeArrowheads="1"/>
          </p:cNvSpPr>
          <p:nvPr/>
        </p:nvSpPr>
        <p:spPr bwMode="auto">
          <a:xfrm>
            <a:off x="4103688" y="4135438"/>
            <a:ext cx="173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it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16200000" flipH="1">
            <a:off x="2482850" y="4791075"/>
            <a:ext cx="1458913" cy="8874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883" name="TextBox 7"/>
          <p:cNvSpPr txBox="1">
            <a:spLocks noChangeArrowheads="1"/>
          </p:cNvSpPr>
          <p:nvPr/>
        </p:nvSpPr>
        <p:spPr bwMode="auto">
          <a:xfrm rot="3548560">
            <a:off x="2692400" y="516255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thoroughly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>
            <a:off x="2312988" y="2859087"/>
            <a:ext cx="1335088" cy="7286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885" name="TextBox 5"/>
          <p:cNvSpPr txBox="1">
            <a:spLocks noChangeArrowheads="1"/>
          </p:cNvSpPr>
          <p:nvPr/>
        </p:nvSpPr>
        <p:spPr bwMode="auto">
          <a:xfrm>
            <a:off x="2489200" y="3143250"/>
            <a:ext cx="220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before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7687" y="265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Before you turn in an essay, you should proofread it thoroughly.</a:t>
            </a:r>
          </a:p>
        </p:txBody>
      </p:sp>
    </p:spTree>
    <p:extLst>
      <p:ext uri="{BB962C8B-B14F-4D97-AF65-F5344CB8AC3E}">
        <p14:creationId xmlns:p14="http://schemas.microsoft.com/office/powerpoint/2010/main" val="9083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036638"/>
            <a:ext cx="90868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0"/>
            <a:ext cx="911225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-90056" y="2130425"/>
            <a:ext cx="9234055" cy="1470025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i</a:t>
            </a:r>
            <a:r>
              <a:rPr lang="en-US" dirty="0" smtClean="0"/>
              <a:t> was a little kid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loved </a:t>
            </a:r>
            <a:r>
              <a:rPr lang="en-US" dirty="0" smtClean="0"/>
              <a:t>singing the wheels on the bus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-90056" y="2130425"/>
            <a:ext cx="9234055" cy="1470025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 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   was   a </a:t>
            </a:r>
            <a:r>
              <a:rPr lang="en-US" dirty="0" smtClean="0"/>
              <a:t>little kid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</a:t>
            </a:r>
            <a:r>
              <a:rPr lang="en-US" dirty="0" smtClean="0"/>
              <a:t> loved </a:t>
            </a:r>
            <a:r>
              <a:rPr lang="en-US" dirty="0" smtClean="0"/>
              <a:t>singing the wheels on the bus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8582" y="1550083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Subordinating</a:t>
            </a:r>
          </a:p>
          <a:p>
            <a:r>
              <a:rPr lang="en-US" sz="1400" dirty="0" smtClean="0"/>
              <a:t>conjunction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51563" y="1608616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tense</a:t>
            </a:r>
          </a:p>
          <a:p>
            <a:r>
              <a:rPr lang="en-US" sz="1400" dirty="0" smtClean="0"/>
              <a:t>Linking verb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90056" y="2621486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person </a:t>
            </a:r>
          </a:p>
          <a:p>
            <a:r>
              <a:rPr lang="en-US" sz="1400" dirty="0" smtClean="0"/>
              <a:t>Nominative 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90654" y="171633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article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52654" y="171633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adjective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96645" y="16578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noun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5926" y="1485413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person </a:t>
            </a:r>
          </a:p>
          <a:p>
            <a:r>
              <a:rPr lang="en-US" sz="1400" dirty="0" smtClean="0"/>
              <a:t>Nominative </a:t>
            </a:r>
          </a:p>
          <a:p>
            <a:r>
              <a:rPr lang="en-US" sz="1400" dirty="0" smtClean="0"/>
              <a:t>pronoun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9712" y="283693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tense</a:t>
            </a:r>
          </a:p>
          <a:p>
            <a:r>
              <a:rPr lang="en-US" sz="1400" dirty="0" smtClean="0"/>
              <a:t>action verb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3149" y="295511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gerund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13018" y="3262894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11111" y="294465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Proper Noun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32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-90056" y="2130425"/>
            <a:ext cx="9234055" cy="1470025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 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   was   a </a:t>
            </a:r>
            <a:r>
              <a:rPr lang="en-US" dirty="0" smtClean="0"/>
              <a:t>little kid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</a:t>
            </a:r>
            <a:r>
              <a:rPr lang="en-US" dirty="0" smtClean="0"/>
              <a:t> loved </a:t>
            </a:r>
            <a:r>
              <a:rPr lang="en-US" dirty="0" smtClean="0"/>
              <a:t>singing the wheels on the bus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563" y="160861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Intransitive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90056" y="302328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90654" y="171633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96645" y="153310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Predicate </a:t>
            </a:r>
          </a:p>
          <a:p>
            <a:r>
              <a:rPr lang="en-US" sz="1400" dirty="0" smtClean="0"/>
              <a:t>nominative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5926" y="148541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9712" y="2836930"/>
            <a:ext cx="1003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Transitive </a:t>
            </a:r>
          </a:p>
          <a:p>
            <a:r>
              <a:rPr lang="en-US" sz="1400" dirty="0" smtClean="0"/>
              <a:t>verb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13018" y="3262894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11111" y="2944651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 of the gerund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53491" y="4003964"/>
            <a:ext cx="67748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3491" y="3768436"/>
            <a:ext cx="0" cy="235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28364" y="3600450"/>
            <a:ext cx="0" cy="403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5926" y="4026794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object/ gerund phrase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13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when </a:t>
            </a:r>
            <a:r>
              <a:rPr lang="en-US" dirty="0" smtClean="0"/>
              <a:t>I was a little </a:t>
            </a:r>
            <a:r>
              <a:rPr lang="en-US" dirty="0" smtClean="0"/>
              <a:t>kid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loved singing </a:t>
            </a:r>
            <a:r>
              <a:rPr lang="en-US" dirty="0" smtClean="0"/>
              <a:t>the wheels </a:t>
            </a:r>
            <a:r>
              <a:rPr lang="en-US" dirty="0" smtClean="0"/>
              <a:t>on the </a:t>
            </a:r>
            <a:r>
              <a:rPr lang="en-US" dirty="0" smtClean="0"/>
              <a:t>bus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8836" y="144998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dependent clause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5616" y="389294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7676" y="532451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Sentence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I was a little kid, I loved singing “The Wheels on the Bus.”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90650" y="2541588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817813" y="22336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3629026" y="2022475"/>
            <a:ext cx="615950" cy="447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4645025" y="2773363"/>
            <a:ext cx="773113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4038601" y="2738437"/>
            <a:ext cx="774700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4859338" y="4510088"/>
            <a:ext cx="3663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5588794" y="4204494"/>
            <a:ext cx="6175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>
            <a:off x="2019301" y="3662362"/>
            <a:ext cx="2432050" cy="2190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>
            <a:off x="3713163" y="4265613"/>
            <a:ext cx="2182812" cy="2397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127125" y="5591175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2554288" y="5283200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5400000">
            <a:off x="3557588" y="5295900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4846637" y="4865688"/>
            <a:ext cx="7096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4849020" y="5234781"/>
            <a:ext cx="3667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rot="16200000" flipH="1">
            <a:off x="5147470" y="5272881"/>
            <a:ext cx="366712" cy="263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itle 4"/>
          <p:cNvSpPr txBox="1">
            <a:spLocks/>
          </p:cNvSpPr>
          <p:nvPr/>
        </p:nvSpPr>
        <p:spPr bwMode="auto">
          <a:xfrm>
            <a:off x="539751" y="10766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600" dirty="0" smtClean="0"/>
              <a:t>When I was a little kid, I loved singing “The Wheels on the Bus.”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390650" y="2170113"/>
            <a:ext cx="17351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125788" y="217011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was</a:t>
            </a: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4162425" y="2168525"/>
            <a:ext cx="1735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kid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 rot="3548560">
            <a:off x="3992563" y="311626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a</a:t>
            </a: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 rot="3548560">
            <a:off x="4595019" y="3115469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little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90650" y="2541588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817813" y="2233613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3629026" y="2022475"/>
            <a:ext cx="615950" cy="447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4645025" y="2773363"/>
            <a:ext cx="773113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4038601" y="2738437"/>
            <a:ext cx="774700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4859338" y="4510088"/>
            <a:ext cx="3663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9" name="TextBox 4"/>
          <p:cNvSpPr txBox="1">
            <a:spLocks noChangeArrowheads="1"/>
          </p:cNvSpPr>
          <p:nvPr/>
        </p:nvSpPr>
        <p:spPr bwMode="auto">
          <a:xfrm>
            <a:off x="4160838" y="3895725"/>
            <a:ext cx="1735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singing</a:t>
            </a:r>
          </a:p>
        </p:txBody>
      </p:sp>
      <p:sp>
        <p:nvSpPr>
          <p:cNvPr id="45070" name="TextBox 5"/>
          <p:cNvSpPr txBox="1">
            <a:spLocks noChangeArrowheads="1"/>
          </p:cNvSpPr>
          <p:nvPr/>
        </p:nvSpPr>
        <p:spPr bwMode="auto">
          <a:xfrm>
            <a:off x="5897563" y="4135438"/>
            <a:ext cx="314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“The Wheels on the Bus”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5588794" y="4204494"/>
            <a:ext cx="6175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>
            <a:off x="2019301" y="3662362"/>
            <a:ext cx="2432050" cy="2190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73" name="TextBox 5"/>
          <p:cNvSpPr txBox="1">
            <a:spLocks noChangeArrowheads="1"/>
          </p:cNvSpPr>
          <p:nvPr/>
        </p:nvSpPr>
        <p:spPr bwMode="auto">
          <a:xfrm>
            <a:off x="2992438" y="3144838"/>
            <a:ext cx="220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when</a:t>
            </a:r>
          </a:p>
        </p:txBody>
      </p: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>
            <a:off x="3713163" y="4265613"/>
            <a:ext cx="2182812" cy="2397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75" name="TextBox 4"/>
          <p:cNvSpPr txBox="1">
            <a:spLocks noChangeArrowheads="1"/>
          </p:cNvSpPr>
          <p:nvPr/>
        </p:nvSpPr>
        <p:spPr bwMode="auto">
          <a:xfrm>
            <a:off x="1127125" y="5219700"/>
            <a:ext cx="17351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</a:t>
            </a:r>
          </a:p>
        </p:txBody>
      </p:sp>
      <p:sp>
        <p:nvSpPr>
          <p:cNvPr id="45076" name="TextBox 5"/>
          <p:cNvSpPr txBox="1">
            <a:spLocks noChangeArrowheads="1"/>
          </p:cNvSpPr>
          <p:nvPr/>
        </p:nvSpPr>
        <p:spPr bwMode="auto">
          <a:xfrm>
            <a:off x="2862263" y="52197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loved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127125" y="5591175"/>
            <a:ext cx="4754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2554288" y="5283200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5400000">
            <a:off x="3557588" y="5295900"/>
            <a:ext cx="6159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4846637" y="4865688"/>
            <a:ext cx="7096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4849020" y="5234781"/>
            <a:ext cx="366712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rot="16200000" flipH="1">
            <a:off x="5147470" y="5272881"/>
            <a:ext cx="366712" cy="263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itle 4"/>
          <p:cNvSpPr txBox="1">
            <a:spLocks/>
          </p:cNvSpPr>
          <p:nvPr/>
        </p:nvSpPr>
        <p:spPr bwMode="auto">
          <a:xfrm>
            <a:off x="539751" y="10766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600" dirty="0" smtClean="0"/>
              <a:t>When I was a little kid, I loved singing “The Wheels on the Bus.”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0001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interstate highways were originally built to transport military troops and equipment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6388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interstate highways were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originally built to transport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military troops and equipment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195513" y="1081088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1252538" y="360045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3900488" y="3017838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past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3608388" y="2355850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action verb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709738" y="2355850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6103938" y="2354263"/>
            <a:ext cx="103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Infinitive</a:t>
            </a:r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6145213" y="1081088"/>
            <a:ext cx="1443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helping verb</a:t>
            </a:r>
          </a:p>
        </p:txBody>
      </p:sp>
      <p:sp>
        <p:nvSpPr>
          <p:cNvPr id="49162" name="TextBox 10"/>
          <p:cNvSpPr txBox="1">
            <a:spLocks noChangeArrowheads="1"/>
          </p:cNvSpPr>
          <p:nvPr/>
        </p:nvSpPr>
        <p:spPr bwMode="auto">
          <a:xfrm>
            <a:off x="3048000" y="36004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49163" name="TextBox 11"/>
          <p:cNvSpPr txBox="1">
            <a:spLocks noChangeArrowheads="1"/>
          </p:cNvSpPr>
          <p:nvPr/>
        </p:nvSpPr>
        <p:spPr bwMode="auto">
          <a:xfrm>
            <a:off x="6103938" y="36004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4357688" y="108108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864100" y="2724150"/>
            <a:ext cx="27241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166" name="TextBox 16"/>
          <p:cNvSpPr txBox="1">
            <a:spLocks noChangeArrowheads="1"/>
          </p:cNvSpPr>
          <p:nvPr/>
        </p:nvSpPr>
        <p:spPr bwMode="auto">
          <a:xfrm>
            <a:off x="4365625" y="3568700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coordinating</a:t>
            </a:r>
          </a:p>
          <a:p>
            <a:r>
              <a:rPr lang="en-US"/>
              <a:t>conjunction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interstate highways were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originally built to transport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military troops and equipment</a:t>
            </a: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3608388" y="2138363"/>
            <a:ext cx="1289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</a:t>
            </a:r>
          </a:p>
          <a:p>
            <a:r>
              <a:rPr lang="en-US"/>
              <a:t> verb</a:t>
            </a: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6103938" y="235426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Infinitive phrase</a:t>
            </a:r>
          </a:p>
        </p:txBody>
      </p:sp>
      <p:sp>
        <p:nvSpPr>
          <p:cNvPr id="50181" name="TextBox 12"/>
          <p:cNvSpPr txBox="1">
            <a:spLocks noChangeArrowheads="1"/>
          </p:cNvSpPr>
          <p:nvPr/>
        </p:nvSpPr>
        <p:spPr bwMode="auto">
          <a:xfrm>
            <a:off x="4357688" y="1081088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864100" y="2724150"/>
            <a:ext cx="27241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162050" y="3919538"/>
            <a:ext cx="67992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184" name="TextBox 18"/>
          <p:cNvSpPr txBox="1">
            <a:spLocks noChangeArrowheads="1"/>
          </p:cNvSpPr>
          <p:nvPr/>
        </p:nvSpPr>
        <p:spPr bwMode="auto">
          <a:xfrm>
            <a:off x="3457575" y="3549650"/>
            <a:ext cx="180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Infinitive phrase</a:t>
            </a:r>
          </a:p>
        </p:txBody>
      </p:sp>
      <p:sp>
        <p:nvSpPr>
          <p:cNvPr id="50185" name="TextBox 19"/>
          <p:cNvSpPr txBox="1">
            <a:spLocks noChangeArrowheads="1"/>
          </p:cNvSpPr>
          <p:nvPr/>
        </p:nvSpPr>
        <p:spPr bwMode="auto">
          <a:xfrm>
            <a:off x="3100388" y="4554538"/>
            <a:ext cx="1017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object </a:t>
            </a:r>
          </a:p>
          <a:p>
            <a:pPr algn="ctr"/>
            <a:r>
              <a:rPr lang="en-US"/>
              <a:t>of </a:t>
            </a:r>
          </a:p>
          <a:p>
            <a:pPr algn="ctr"/>
            <a:r>
              <a:rPr lang="en-US"/>
              <a:t>infinitive</a:t>
            </a:r>
          </a:p>
        </p:txBody>
      </p:sp>
      <p:sp>
        <p:nvSpPr>
          <p:cNvPr id="50186" name="TextBox 20"/>
          <p:cNvSpPr txBox="1">
            <a:spLocks noChangeArrowheads="1"/>
          </p:cNvSpPr>
          <p:nvPr/>
        </p:nvSpPr>
        <p:spPr bwMode="auto">
          <a:xfrm>
            <a:off x="6103938" y="4554538"/>
            <a:ext cx="1019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object </a:t>
            </a:r>
          </a:p>
          <a:p>
            <a:pPr algn="ctr"/>
            <a:r>
              <a:rPr lang="en-US"/>
              <a:t>of </a:t>
            </a:r>
          </a:p>
          <a:p>
            <a:pPr algn="ctr"/>
            <a:r>
              <a:rPr lang="en-US"/>
              <a:t>infinitive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interstate highways were originally built to transport military troops and equipment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3422650" y="1501775"/>
            <a:ext cx="218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independent clause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546475" y="4011613"/>
            <a:ext cx="185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simple sentence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Interstate highways were originally built to transport military troops and equipment.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35000" y="2522538"/>
            <a:ext cx="36385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061369" y="22153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321469" y="305196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2371726" y="2889250"/>
            <a:ext cx="1306512" cy="573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3717926" y="2736850"/>
            <a:ext cx="773112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4256088" y="3292475"/>
            <a:ext cx="1830387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5869781" y="3509169"/>
            <a:ext cx="773113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5080794" y="304720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5892800" y="2763838"/>
            <a:ext cx="709613" cy="3571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10800000">
            <a:off x="6443663" y="2587625"/>
            <a:ext cx="22304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0800000">
            <a:off x="6443663" y="4064000"/>
            <a:ext cx="22304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16200000" flipH="1">
            <a:off x="5061744" y="382031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5764212" y="3402013"/>
            <a:ext cx="13255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818482" y="418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Interstate highways were originally built to transport military troops and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635000" y="2152650"/>
            <a:ext cx="173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highways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2738438" y="2151063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were built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 rot="4154584">
            <a:off x="601663" y="3278188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interstate</a:t>
            </a:r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 rot="3993789">
            <a:off x="2632869" y="3107531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originally</a:t>
            </a:r>
          </a:p>
        </p:txBody>
      </p:sp>
      <p:sp>
        <p:nvSpPr>
          <p:cNvPr id="53254" name="TextBox 9"/>
          <p:cNvSpPr txBox="1">
            <a:spLocks noChangeArrowheads="1"/>
          </p:cNvSpPr>
          <p:nvPr/>
        </p:nvSpPr>
        <p:spPr bwMode="auto">
          <a:xfrm rot="3548560">
            <a:off x="3729832" y="3174206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to</a:t>
            </a:r>
          </a:p>
        </p:txBody>
      </p:sp>
      <p:sp>
        <p:nvSpPr>
          <p:cNvPr id="53255" name="TextBox 10"/>
          <p:cNvSpPr txBox="1">
            <a:spLocks noChangeArrowheads="1"/>
          </p:cNvSpPr>
          <p:nvPr/>
        </p:nvSpPr>
        <p:spPr bwMode="auto">
          <a:xfrm>
            <a:off x="4256088" y="2927350"/>
            <a:ext cx="1735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transport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35000" y="2522538"/>
            <a:ext cx="36385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2061369" y="221535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321469" y="305196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2371726" y="2889250"/>
            <a:ext cx="1306512" cy="573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3717926" y="2736850"/>
            <a:ext cx="773112" cy="338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4256088" y="3292475"/>
            <a:ext cx="1830387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5869781" y="3509169"/>
            <a:ext cx="773113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5080794" y="3047207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64" name="TextBox 10"/>
          <p:cNvSpPr txBox="1">
            <a:spLocks noChangeArrowheads="1"/>
          </p:cNvSpPr>
          <p:nvPr/>
        </p:nvSpPr>
        <p:spPr bwMode="auto">
          <a:xfrm>
            <a:off x="6443663" y="2154238"/>
            <a:ext cx="173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troops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5892800" y="2763838"/>
            <a:ext cx="709613" cy="3571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10800000">
            <a:off x="6443663" y="2587625"/>
            <a:ext cx="22304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0800000">
            <a:off x="6443663" y="4064000"/>
            <a:ext cx="22304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68" name="TextBox 10"/>
          <p:cNvSpPr txBox="1">
            <a:spLocks noChangeArrowheads="1"/>
          </p:cNvSpPr>
          <p:nvPr/>
        </p:nvSpPr>
        <p:spPr bwMode="auto">
          <a:xfrm>
            <a:off x="6443663" y="3694113"/>
            <a:ext cx="173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equipment</a:t>
            </a:r>
          </a:p>
        </p:txBody>
      </p:sp>
      <p:sp>
        <p:nvSpPr>
          <p:cNvPr id="53269" name="TextBox 7"/>
          <p:cNvSpPr txBox="1">
            <a:spLocks noChangeArrowheads="1"/>
          </p:cNvSpPr>
          <p:nvPr/>
        </p:nvSpPr>
        <p:spPr bwMode="auto">
          <a:xfrm rot="4154584">
            <a:off x="5341938" y="4046538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military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16200000" flipH="1">
            <a:off x="5061744" y="3820319"/>
            <a:ext cx="167481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5764212" y="3402013"/>
            <a:ext cx="132556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72" name="TextBox 9"/>
          <p:cNvSpPr txBox="1">
            <a:spLocks noChangeArrowheads="1"/>
          </p:cNvSpPr>
          <p:nvPr/>
        </p:nvSpPr>
        <p:spPr bwMode="auto">
          <a:xfrm rot="-5400000">
            <a:off x="5404644" y="2553494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8482" y="418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Interstate highways were originally built to transport military troops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28722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ernest hemingway enjoyed fishing hunting fighting and writing novels and short stories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ernest hemingway enjoyed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fishing hunting fighting and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writing novels and short stories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2863850" y="960438"/>
            <a:ext cx="143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6311900" y="790575"/>
            <a:ext cx="131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past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1703388" y="2354263"/>
            <a:ext cx="903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gerund</a:t>
            </a:r>
          </a:p>
        </p:txBody>
      </p:sp>
      <p:sp>
        <p:nvSpPr>
          <p:cNvPr id="57350" name="TextBox 8"/>
          <p:cNvSpPr txBox="1">
            <a:spLocks noChangeArrowheads="1"/>
          </p:cNvSpPr>
          <p:nvPr/>
        </p:nvSpPr>
        <p:spPr bwMode="auto">
          <a:xfrm>
            <a:off x="3486150" y="2338388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gerund</a:t>
            </a: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5267325" y="2320925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gerund</a:t>
            </a:r>
          </a:p>
        </p:txBody>
      </p:sp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1339850" y="3654425"/>
            <a:ext cx="90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gerund</a:t>
            </a:r>
          </a:p>
        </p:txBody>
      </p:sp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6654800" y="2060575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coordinating</a:t>
            </a:r>
          </a:p>
          <a:p>
            <a:r>
              <a:rPr lang="en-US"/>
              <a:t>conjucntion</a:t>
            </a:r>
          </a:p>
        </p:txBody>
      </p:sp>
      <p:sp>
        <p:nvSpPr>
          <p:cNvPr id="57354" name="TextBox 12"/>
          <p:cNvSpPr txBox="1">
            <a:spLocks noChangeArrowheads="1"/>
          </p:cNvSpPr>
          <p:nvPr/>
        </p:nvSpPr>
        <p:spPr bwMode="auto">
          <a:xfrm>
            <a:off x="3136900" y="36544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6311900" y="36004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57356" name="TextBox 14"/>
          <p:cNvSpPr txBox="1">
            <a:spLocks noChangeArrowheads="1"/>
          </p:cNvSpPr>
          <p:nvPr/>
        </p:nvSpPr>
        <p:spPr bwMode="auto">
          <a:xfrm>
            <a:off x="4081463" y="3476625"/>
            <a:ext cx="1443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coordinating</a:t>
            </a:r>
          </a:p>
          <a:p>
            <a:r>
              <a:rPr lang="en-US"/>
              <a:t>conjunction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687513" y="1343025"/>
            <a:ext cx="40116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524500" y="4024313"/>
            <a:ext cx="257333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ernest hemingway enjoyed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fishing hunting fighting and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writing novels and short stories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2863850" y="960438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6311900" y="790575"/>
            <a:ext cx="112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transitive</a:t>
            </a:r>
          </a:p>
          <a:p>
            <a:r>
              <a:rPr lang="en-US"/>
              <a:t>verb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1703388" y="2354263"/>
            <a:ext cx="1430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58374" name="TextBox 8"/>
          <p:cNvSpPr txBox="1">
            <a:spLocks noChangeArrowheads="1"/>
          </p:cNvSpPr>
          <p:nvPr/>
        </p:nvSpPr>
        <p:spPr bwMode="auto">
          <a:xfrm>
            <a:off x="3486150" y="2338388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5267325" y="2320925"/>
            <a:ext cx="143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339850" y="3654425"/>
            <a:ext cx="143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58377" name="TextBox 12"/>
          <p:cNvSpPr txBox="1">
            <a:spLocks noChangeArrowheads="1"/>
          </p:cNvSpPr>
          <p:nvPr/>
        </p:nvSpPr>
        <p:spPr bwMode="auto">
          <a:xfrm>
            <a:off x="2493963" y="4460875"/>
            <a:ext cx="183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gerund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687513" y="1343025"/>
            <a:ext cx="40116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912813" y="4022725"/>
            <a:ext cx="73120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380" name="TextBox 15"/>
          <p:cNvSpPr txBox="1">
            <a:spLocks noChangeArrowheads="1"/>
          </p:cNvSpPr>
          <p:nvPr/>
        </p:nvSpPr>
        <p:spPr bwMode="auto">
          <a:xfrm>
            <a:off x="5776913" y="4460875"/>
            <a:ext cx="183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gerund</a:t>
            </a:r>
          </a:p>
        </p:txBody>
      </p:sp>
      <p:sp>
        <p:nvSpPr>
          <p:cNvPr id="58381" name="TextBox 19"/>
          <p:cNvSpPr txBox="1">
            <a:spLocks noChangeArrowheads="1"/>
          </p:cNvSpPr>
          <p:nvPr/>
        </p:nvSpPr>
        <p:spPr bwMode="auto">
          <a:xfrm>
            <a:off x="3838575" y="3416300"/>
            <a:ext cx="167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gerund phrase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Week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ernest hemingway enjoyed fishing hunting fighting and writing novels and short stories</a:t>
            </a:r>
          </a:p>
        </p:txBody>
      </p:sp>
      <p:sp>
        <p:nvSpPr>
          <p:cNvPr id="59395" name="TextBox 14"/>
          <p:cNvSpPr txBox="1">
            <a:spLocks noChangeArrowheads="1"/>
          </p:cNvSpPr>
          <p:nvPr/>
        </p:nvSpPr>
        <p:spPr bwMode="auto">
          <a:xfrm>
            <a:off x="3406775" y="4089400"/>
            <a:ext cx="2187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independent clause</a:t>
            </a:r>
          </a:p>
          <a:p>
            <a:endParaRPr lang="en-US"/>
          </a:p>
          <a:p>
            <a:r>
              <a:rPr lang="en-US"/>
              <a:t>Simple Sentence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Ernest Hemingway enjoyed fishing, hunting, fighting, and writing novels and short stories.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0" y="3649663"/>
            <a:ext cx="3467100" cy="14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1342232" y="3596481"/>
            <a:ext cx="1141412" cy="15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2563813" y="3348038"/>
            <a:ext cx="6286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3216276" y="2725737"/>
            <a:ext cx="1193800" cy="682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4154488" y="2470150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>
            <a:off x="4167188" y="3165475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Elbow Connector 40"/>
          <p:cNvCxnSpPr>
            <a:cxnSpLocks noChangeShapeType="1"/>
          </p:cNvCxnSpPr>
          <p:nvPr/>
        </p:nvCxnSpPr>
        <p:spPr bwMode="auto">
          <a:xfrm>
            <a:off x="4179888" y="3859213"/>
            <a:ext cx="3035300" cy="3254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Elbow Connector 45"/>
          <p:cNvCxnSpPr>
            <a:cxnSpLocks noChangeShapeType="1"/>
          </p:cNvCxnSpPr>
          <p:nvPr/>
        </p:nvCxnSpPr>
        <p:spPr bwMode="auto">
          <a:xfrm>
            <a:off x="4162425" y="4476750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16200000" flipH="1">
            <a:off x="3402013" y="3729037"/>
            <a:ext cx="812800" cy="682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16200000" flipH="1">
            <a:off x="3161507" y="3458368"/>
            <a:ext cx="2006600" cy="301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6481763" y="4640263"/>
            <a:ext cx="3254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rot="10800000" flipV="1">
            <a:off x="7215188" y="4445000"/>
            <a:ext cx="420687" cy="3794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16200000" flipV="1">
            <a:off x="7077869" y="4941094"/>
            <a:ext cx="695325" cy="420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7138194" y="4956969"/>
            <a:ext cx="1054100" cy="301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7680325" y="4445000"/>
            <a:ext cx="14636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7678738" y="5465763"/>
            <a:ext cx="14620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2071688" y="1964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Ernest Hemingway enjoyed fishing, hunting, fighting, and writing novels and short stories.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0" y="3278188"/>
            <a:ext cx="2322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Ernest Hemingway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1920875" y="3278188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enjoyed</a:t>
            </a:r>
          </a:p>
        </p:txBody>
      </p:sp>
      <p:sp>
        <p:nvSpPr>
          <p:cNvPr id="61444" name="TextBox 9"/>
          <p:cNvSpPr txBox="1">
            <a:spLocks noChangeArrowheads="1"/>
          </p:cNvSpPr>
          <p:nvPr/>
        </p:nvSpPr>
        <p:spPr bwMode="auto">
          <a:xfrm rot="996493">
            <a:off x="5294313" y="2286000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fishing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0" y="3649663"/>
            <a:ext cx="3467100" cy="14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1342232" y="3596481"/>
            <a:ext cx="1141412" cy="15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2563813" y="3348038"/>
            <a:ext cx="6286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3216276" y="2725737"/>
            <a:ext cx="1193800" cy="682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4154488" y="2470150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>
            <a:off x="4167188" y="3165475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Elbow Connector 40"/>
          <p:cNvCxnSpPr>
            <a:cxnSpLocks noChangeShapeType="1"/>
          </p:cNvCxnSpPr>
          <p:nvPr/>
        </p:nvCxnSpPr>
        <p:spPr bwMode="auto">
          <a:xfrm>
            <a:off x="4179888" y="3859213"/>
            <a:ext cx="3035300" cy="3254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2" name="TextBox 9"/>
          <p:cNvSpPr txBox="1">
            <a:spLocks noChangeArrowheads="1"/>
          </p:cNvSpPr>
          <p:nvPr/>
        </p:nvSpPr>
        <p:spPr bwMode="auto">
          <a:xfrm rot="996493">
            <a:off x="5294313" y="2979738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hunting</a:t>
            </a:r>
          </a:p>
        </p:txBody>
      </p:sp>
      <p:sp>
        <p:nvSpPr>
          <p:cNvPr id="61453" name="TextBox 9"/>
          <p:cNvSpPr txBox="1">
            <a:spLocks noChangeArrowheads="1"/>
          </p:cNvSpPr>
          <p:nvPr/>
        </p:nvSpPr>
        <p:spPr bwMode="auto">
          <a:xfrm rot="996493">
            <a:off x="5276850" y="3643313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fighting</a:t>
            </a:r>
          </a:p>
        </p:txBody>
      </p:sp>
      <p:cxnSp>
        <p:nvCxnSpPr>
          <p:cNvPr id="46" name="Elbow Connector 45"/>
          <p:cNvCxnSpPr>
            <a:cxnSpLocks noChangeShapeType="1"/>
          </p:cNvCxnSpPr>
          <p:nvPr/>
        </p:nvCxnSpPr>
        <p:spPr bwMode="auto">
          <a:xfrm>
            <a:off x="4162425" y="4476750"/>
            <a:ext cx="3035300" cy="3254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5" name="TextBox 9"/>
          <p:cNvSpPr txBox="1">
            <a:spLocks noChangeArrowheads="1"/>
          </p:cNvSpPr>
          <p:nvPr/>
        </p:nvSpPr>
        <p:spPr bwMode="auto">
          <a:xfrm rot="996493">
            <a:off x="5243513" y="4244975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writing</a:t>
            </a:r>
          </a:p>
        </p:txBody>
      </p: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16200000" flipH="1">
            <a:off x="3402013" y="3729037"/>
            <a:ext cx="812800" cy="682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16200000" flipH="1">
            <a:off x="3161507" y="3458368"/>
            <a:ext cx="2006600" cy="301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8" name="TextBox 5"/>
          <p:cNvSpPr txBox="1">
            <a:spLocks noChangeArrowheads="1"/>
          </p:cNvSpPr>
          <p:nvPr/>
        </p:nvSpPr>
        <p:spPr bwMode="auto">
          <a:xfrm rot="-5400000">
            <a:off x="3128963" y="27686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and</a:t>
            </a:r>
          </a:p>
        </p:txBody>
      </p: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6481763" y="4640263"/>
            <a:ext cx="3254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rot="10800000" flipV="1">
            <a:off x="7215188" y="4445000"/>
            <a:ext cx="420687" cy="3794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16200000" flipV="1">
            <a:off x="7077869" y="4941094"/>
            <a:ext cx="695325" cy="420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7138194" y="4956969"/>
            <a:ext cx="1054100" cy="301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63" name="TextBox 5"/>
          <p:cNvSpPr txBox="1">
            <a:spLocks noChangeArrowheads="1"/>
          </p:cNvSpPr>
          <p:nvPr/>
        </p:nvSpPr>
        <p:spPr bwMode="auto">
          <a:xfrm rot="-5400000">
            <a:off x="6629400" y="41275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and</a:t>
            </a:r>
          </a:p>
        </p:txBody>
      </p: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7680325" y="4445000"/>
            <a:ext cx="14636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7678738" y="5465763"/>
            <a:ext cx="14620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66" name="TextBox 5"/>
          <p:cNvSpPr txBox="1">
            <a:spLocks noChangeArrowheads="1"/>
          </p:cNvSpPr>
          <p:nvPr/>
        </p:nvSpPr>
        <p:spPr bwMode="auto">
          <a:xfrm>
            <a:off x="7635875" y="40767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novels</a:t>
            </a:r>
          </a:p>
        </p:txBody>
      </p:sp>
      <p:sp>
        <p:nvSpPr>
          <p:cNvPr id="61467" name="TextBox 5"/>
          <p:cNvSpPr txBox="1">
            <a:spLocks noChangeArrowheads="1"/>
          </p:cNvSpPr>
          <p:nvPr/>
        </p:nvSpPr>
        <p:spPr bwMode="auto">
          <a:xfrm>
            <a:off x="7635875" y="5130800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short stories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1688" y="1964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Ernest Hemingway enjoyed fishing, hunting, fighting, and writing novels and short stories.</a:t>
            </a:r>
          </a:p>
        </p:txBody>
      </p:sp>
    </p:spTree>
    <p:extLst>
      <p:ext uri="{BB962C8B-B14F-4D97-AF65-F5344CB8AC3E}">
        <p14:creationId xmlns:p14="http://schemas.microsoft.com/office/powerpoint/2010/main" val="88776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 his poem thanatopsis william cullen bryant uses a combination of run on lines and caesuras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 his poem thanatopsis william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cullen bryant uses a combination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of run on lines and caesuras</a:t>
            </a: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58738" y="1003300"/>
            <a:ext cx="131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1411288" y="449263"/>
            <a:ext cx="1325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person</a:t>
            </a:r>
          </a:p>
          <a:p>
            <a:r>
              <a:rPr lang="en-US"/>
              <a:t>possessive</a:t>
            </a:r>
          </a:p>
          <a:p>
            <a:r>
              <a:rPr lang="en-US"/>
              <a:t>pronoun</a:t>
            </a:r>
          </a:p>
        </p:txBody>
      </p:sp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2667000" y="103028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4244975" y="1030288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523038" y="1030288"/>
            <a:ext cx="16795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60425" y="2552700"/>
            <a:ext cx="28924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5545" name="TextBox 13"/>
          <p:cNvSpPr txBox="1">
            <a:spLocks noChangeArrowheads="1"/>
          </p:cNvSpPr>
          <p:nvPr/>
        </p:nvSpPr>
        <p:spPr bwMode="auto">
          <a:xfrm>
            <a:off x="6688138" y="668338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65546" name="TextBox 14"/>
          <p:cNvSpPr txBox="1">
            <a:spLocks noChangeArrowheads="1"/>
          </p:cNvSpPr>
          <p:nvPr/>
        </p:nvSpPr>
        <p:spPr bwMode="auto">
          <a:xfrm>
            <a:off x="1371600" y="2182813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65547" name="TextBox 15"/>
          <p:cNvSpPr txBox="1">
            <a:spLocks noChangeArrowheads="1"/>
          </p:cNvSpPr>
          <p:nvPr/>
        </p:nvSpPr>
        <p:spPr bwMode="auto">
          <a:xfrm>
            <a:off x="3752850" y="1960563"/>
            <a:ext cx="158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65548" name="TextBox 16"/>
          <p:cNvSpPr txBox="1">
            <a:spLocks noChangeArrowheads="1"/>
          </p:cNvSpPr>
          <p:nvPr/>
        </p:nvSpPr>
        <p:spPr bwMode="auto">
          <a:xfrm>
            <a:off x="4776788" y="2449513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article</a:t>
            </a:r>
          </a:p>
        </p:txBody>
      </p:sp>
      <p:sp>
        <p:nvSpPr>
          <p:cNvPr id="65549" name="TextBox 17"/>
          <p:cNvSpPr txBox="1">
            <a:spLocks noChangeArrowheads="1"/>
          </p:cNvSpPr>
          <p:nvPr/>
        </p:nvSpPr>
        <p:spPr bwMode="auto">
          <a:xfrm>
            <a:off x="6469063" y="24082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65550" name="TextBox 18"/>
          <p:cNvSpPr txBox="1">
            <a:spLocks noChangeArrowheads="1"/>
          </p:cNvSpPr>
          <p:nvPr/>
        </p:nvSpPr>
        <p:spPr bwMode="auto">
          <a:xfrm>
            <a:off x="685800" y="3687763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65551" name="TextBox 19"/>
          <p:cNvSpPr txBox="1">
            <a:spLocks noChangeArrowheads="1"/>
          </p:cNvSpPr>
          <p:nvPr/>
        </p:nvSpPr>
        <p:spPr bwMode="auto">
          <a:xfrm>
            <a:off x="2270125" y="360045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998663" y="3886200"/>
            <a:ext cx="13668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5553" name="TextBox 22"/>
          <p:cNvSpPr txBox="1">
            <a:spLocks noChangeArrowheads="1"/>
          </p:cNvSpPr>
          <p:nvPr/>
        </p:nvSpPr>
        <p:spPr bwMode="auto">
          <a:xfrm>
            <a:off x="3752850" y="3702050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65554" name="TextBox 23"/>
          <p:cNvSpPr txBox="1">
            <a:spLocks noChangeArrowheads="1"/>
          </p:cNvSpPr>
          <p:nvPr/>
        </p:nvSpPr>
        <p:spPr bwMode="auto">
          <a:xfrm>
            <a:off x="4573588" y="3481388"/>
            <a:ext cx="1441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coordinating</a:t>
            </a:r>
          </a:p>
          <a:p>
            <a:r>
              <a:rPr lang="en-US"/>
              <a:t>conjunction</a:t>
            </a:r>
          </a:p>
        </p:txBody>
      </p:sp>
      <p:sp>
        <p:nvSpPr>
          <p:cNvPr id="65555" name="TextBox 24"/>
          <p:cNvSpPr txBox="1">
            <a:spLocks noChangeArrowheads="1"/>
          </p:cNvSpPr>
          <p:nvPr/>
        </p:nvSpPr>
        <p:spPr bwMode="auto">
          <a:xfrm>
            <a:off x="6469063" y="372427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8EB4E3"/>
                </a:solidFill>
              </a:rPr>
              <a:t>(</a:t>
            </a:r>
            <a:r>
              <a:rPr lang="en-US" smtClean="0"/>
              <a:t>in his poem thanatopsis</a:t>
            </a:r>
            <a:r>
              <a:rPr lang="en-US" smtClean="0">
                <a:solidFill>
                  <a:srgbClr val="8EB4E3"/>
                </a:solidFill>
              </a:rPr>
              <a:t>)</a:t>
            </a:r>
            <a:r>
              <a:rPr lang="en-US" smtClean="0"/>
              <a:t> william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cullen bryant uses a combination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8EB4E3"/>
                </a:solidFill>
              </a:rPr>
              <a:t>(</a:t>
            </a:r>
            <a:r>
              <a:rPr lang="en-US" smtClean="0"/>
              <a:t>of run on lines and caesuras</a:t>
            </a:r>
            <a:r>
              <a:rPr lang="en-US" smtClean="0">
                <a:solidFill>
                  <a:srgbClr val="8EB4E3"/>
                </a:solidFill>
              </a:rPr>
              <a:t>)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523038" y="1228725"/>
            <a:ext cx="17478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39775" y="2620963"/>
            <a:ext cx="30130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6565" name="TextBox 11"/>
          <p:cNvSpPr txBox="1">
            <a:spLocks noChangeArrowheads="1"/>
          </p:cNvSpPr>
          <p:nvPr/>
        </p:nvSpPr>
        <p:spPr bwMode="auto">
          <a:xfrm>
            <a:off x="7124700" y="846138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66566" name="TextBox 12"/>
          <p:cNvSpPr txBox="1">
            <a:spLocks noChangeArrowheads="1"/>
          </p:cNvSpPr>
          <p:nvPr/>
        </p:nvSpPr>
        <p:spPr bwMode="auto">
          <a:xfrm>
            <a:off x="1557338" y="2251075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66567" name="TextBox 13"/>
          <p:cNvSpPr txBox="1">
            <a:spLocks noChangeArrowheads="1"/>
          </p:cNvSpPr>
          <p:nvPr/>
        </p:nvSpPr>
        <p:spPr bwMode="auto">
          <a:xfrm>
            <a:off x="754063" y="1692275"/>
            <a:ext cx="332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66568" name="TextBox 14"/>
          <p:cNvSpPr txBox="1">
            <a:spLocks noChangeArrowheads="1"/>
          </p:cNvSpPr>
          <p:nvPr/>
        </p:nvSpPr>
        <p:spPr bwMode="auto">
          <a:xfrm>
            <a:off x="2413000" y="582613"/>
            <a:ext cx="13128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</a:t>
            </a:r>
          </a:p>
          <a:p>
            <a:r>
              <a:rPr lang="en-US"/>
              <a:t>of</a:t>
            </a:r>
          </a:p>
          <a:p>
            <a:r>
              <a:rPr lang="en-US"/>
              <a:t>preposition</a:t>
            </a:r>
          </a:p>
        </p:txBody>
      </p:sp>
      <p:sp>
        <p:nvSpPr>
          <p:cNvPr id="66569" name="TextBox 15"/>
          <p:cNvSpPr txBox="1">
            <a:spLocks noChangeArrowheads="1"/>
          </p:cNvSpPr>
          <p:nvPr/>
        </p:nvSpPr>
        <p:spPr bwMode="auto">
          <a:xfrm>
            <a:off x="4681538" y="99853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appositive</a:t>
            </a:r>
          </a:p>
        </p:txBody>
      </p:sp>
      <p:sp>
        <p:nvSpPr>
          <p:cNvPr id="66570" name="TextBox 16"/>
          <p:cNvSpPr txBox="1">
            <a:spLocks noChangeArrowheads="1"/>
          </p:cNvSpPr>
          <p:nvPr/>
        </p:nvSpPr>
        <p:spPr bwMode="auto">
          <a:xfrm>
            <a:off x="3752850" y="2422525"/>
            <a:ext cx="162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transitive verb</a:t>
            </a:r>
          </a:p>
        </p:txBody>
      </p:sp>
      <p:sp>
        <p:nvSpPr>
          <p:cNvPr id="66571" name="TextBox 17"/>
          <p:cNvSpPr txBox="1">
            <a:spLocks noChangeArrowheads="1"/>
          </p:cNvSpPr>
          <p:nvPr/>
        </p:nvSpPr>
        <p:spPr bwMode="auto">
          <a:xfrm>
            <a:off x="6065838" y="22367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66572" name="TextBox 18"/>
          <p:cNvSpPr txBox="1">
            <a:spLocks noChangeArrowheads="1"/>
          </p:cNvSpPr>
          <p:nvPr/>
        </p:nvSpPr>
        <p:spPr bwMode="auto">
          <a:xfrm>
            <a:off x="1330325" y="4619625"/>
            <a:ext cx="3351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adjectival prepositional  phrase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557338" y="3971925"/>
            <a:ext cx="1200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6574" name="TextBox 21"/>
          <p:cNvSpPr txBox="1">
            <a:spLocks noChangeArrowheads="1"/>
          </p:cNvSpPr>
          <p:nvPr/>
        </p:nvSpPr>
        <p:spPr bwMode="auto">
          <a:xfrm>
            <a:off x="3532188" y="3206750"/>
            <a:ext cx="1314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</a:t>
            </a:r>
          </a:p>
          <a:p>
            <a:r>
              <a:rPr lang="en-US"/>
              <a:t>of</a:t>
            </a:r>
          </a:p>
          <a:p>
            <a:r>
              <a:rPr lang="en-US"/>
              <a:t>preposition</a:t>
            </a:r>
          </a:p>
        </p:txBody>
      </p:sp>
      <p:sp>
        <p:nvSpPr>
          <p:cNvPr id="66575" name="TextBox 22"/>
          <p:cNvSpPr txBox="1">
            <a:spLocks noChangeArrowheads="1"/>
          </p:cNvSpPr>
          <p:nvPr/>
        </p:nvSpPr>
        <p:spPr bwMode="auto">
          <a:xfrm>
            <a:off x="6080125" y="3233738"/>
            <a:ext cx="1312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</a:t>
            </a:r>
          </a:p>
          <a:p>
            <a:r>
              <a:rPr lang="en-US"/>
              <a:t>of</a:t>
            </a:r>
          </a:p>
          <a:p>
            <a:r>
              <a:rPr lang="en-US"/>
              <a:t>preposition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 his poem thanatopsis william cullen bryant uses a combination of run on lines and caesuras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898989"/>
                </a:solidFill>
              </a:rPr>
              <a:t>independent clause</a:t>
            </a:r>
          </a:p>
          <a:p>
            <a:endParaRPr lang="en-US" smtClean="0">
              <a:solidFill>
                <a:srgbClr val="898989"/>
              </a:solidFill>
            </a:endParaRPr>
          </a:p>
          <a:p>
            <a:r>
              <a:rPr lang="en-US" smtClean="0">
                <a:solidFill>
                  <a:srgbClr val="898989"/>
                </a:solidFill>
              </a:rPr>
              <a:t>simple sentence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his poem, “</a:t>
            </a:r>
            <a:r>
              <a:rPr lang="en-US" dirty="0" err="1" smtClean="0"/>
              <a:t>Thanatopsis</a:t>
            </a:r>
            <a:r>
              <a:rPr lang="en-US" dirty="0" smtClean="0"/>
              <a:t>,” William Cullen Bryant uses a combination of run-on lines and caesuras.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edgar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allan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poe</a:t>
            </a:r>
            <a:r>
              <a:rPr lang="en-US" dirty="0" smtClean="0">
                <a:ea typeface="+mj-ea"/>
                <a:cs typeface="+mj-cs"/>
              </a:rPr>
              <a:t> laments the loss </a:t>
            </a:r>
            <a:r>
              <a:rPr lang="en-US" dirty="0" smtClean="0">
                <a:ea typeface="+mj-ea"/>
                <a:cs typeface="+mj-cs"/>
              </a:rPr>
              <a:t>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his </a:t>
            </a:r>
            <a:r>
              <a:rPr lang="en-US" dirty="0" smtClean="0">
                <a:ea typeface="+mj-ea"/>
                <a:cs typeface="+mj-cs"/>
              </a:rPr>
              <a:t>wife </a:t>
            </a:r>
            <a:r>
              <a:rPr lang="en-US" dirty="0" err="1" smtClean="0">
                <a:ea typeface="+mj-ea"/>
                <a:cs typeface="+mj-cs"/>
              </a:rPr>
              <a:t>virginia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</a:t>
            </a:r>
            <a:r>
              <a:rPr lang="en-US" dirty="0" smtClean="0">
                <a:ea typeface="+mj-ea"/>
                <a:cs typeface="+mj-cs"/>
              </a:rPr>
              <a:t>his poem </a:t>
            </a:r>
            <a:r>
              <a:rPr lang="en-US" dirty="0" err="1" smtClean="0">
                <a:ea typeface="+mj-ea"/>
                <a:cs typeface="+mj-cs"/>
              </a:rPr>
              <a:t>annabel</a:t>
            </a:r>
            <a:r>
              <a:rPr lang="en-US" dirty="0" smtClean="0">
                <a:ea typeface="+mj-ea"/>
                <a:cs typeface="+mj-cs"/>
              </a:rPr>
              <a:t>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2797175"/>
            <a:ext cx="46672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333625" y="2211388"/>
            <a:ext cx="0" cy="1227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262313" y="2211388"/>
            <a:ext cx="0" cy="585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670175" y="2797175"/>
            <a:ext cx="334963" cy="1884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005138" y="4681538"/>
            <a:ext cx="22082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3422650" y="4681538"/>
            <a:ext cx="166688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3490913" y="2797175"/>
            <a:ext cx="166687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997325" y="2778125"/>
            <a:ext cx="166688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164013" y="3487738"/>
            <a:ext cx="10493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5213350" y="2778125"/>
            <a:ext cx="709613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5213350" y="3487738"/>
            <a:ext cx="709613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910263" y="2801938"/>
            <a:ext cx="21002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910263" y="4197350"/>
            <a:ext cx="21002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7045325" y="2809875"/>
            <a:ext cx="166688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5922963" y="2778125"/>
            <a:ext cx="0" cy="14192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929606" y="3765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his poem, “</a:t>
            </a:r>
            <a:r>
              <a:rPr lang="en-US" dirty="0" err="1"/>
              <a:t>Thanatopsis</a:t>
            </a:r>
            <a:r>
              <a:rPr lang="en-US" dirty="0"/>
              <a:t>,” William Cullen Bryant uses a combination of run-on lines and caesuras.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2797175"/>
            <a:ext cx="46672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333625" y="2211388"/>
            <a:ext cx="0" cy="12271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262313" y="2211388"/>
            <a:ext cx="0" cy="585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37" name="TextBox 10"/>
          <p:cNvSpPr txBox="1">
            <a:spLocks noChangeArrowheads="1"/>
          </p:cNvSpPr>
          <p:nvPr/>
        </p:nvSpPr>
        <p:spPr bwMode="auto">
          <a:xfrm>
            <a:off x="0" y="2409825"/>
            <a:ext cx="262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William Cullen Bryant</a:t>
            </a:r>
          </a:p>
        </p:txBody>
      </p:sp>
      <p:sp>
        <p:nvSpPr>
          <p:cNvPr id="69638" name="TextBox 11"/>
          <p:cNvSpPr txBox="1">
            <a:spLocks noChangeArrowheads="1"/>
          </p:cNvSpPr>
          <p:nvPr/>
        </p:nvSpPr>
        <p:spPr bwMode="auto">
          <a:xfrm>
            <a:off x="2333625" y="2428875"/>
            <a:ext cx="67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uses</a:t>
            </a:r>
          </a:p>
        </p:txBody>
      </p:sp>
      <p:cxnSp>
        <p:nvCxnSpPr>
          <p:cNvPr id="14" name="Straight Connector 13"/>
          <p:cNvCxnSpPr>
            <a:cxnSpLocks noChangeShapeType="1"/>
            <a:stCxn id="69638" idx="2"/>
          </p:cNvCxnSpPr>
          <p:nvPr/>
        </p:nvCxnSpPr>
        <p:spPr bwMode="auto">
          <a:xfrm>
            <a:off x="2670175" y="2797175"/>
            <a:ext cx="334963" cy="1884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005138" y="4681538"/>
            <a:ext cx="22082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41" name="TextBox 16"/>
          <p:cNvSpPr txBox="1">
            <a:spLocks noChangeArrowheads="1"/>
          </p:cNvSpPr>
          <p:nvPr/>
        </p:nvSpPr>
        <p:spPr bwMode="auto">
          <a:xfrm rot="4881200">
            <a:off x="2863056" y="3255169"/>
            <a:ext cx="37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</a:t>
            </a:r>
          </a:p>
        </p:txBody>
      </p:sp>
      <p:sp>
        <p:nvSpPr>
          <p:cNvPr id="69642" name="TextBox 17"/>
          <p:cNvSpPr txBox="1">
            <a:spLocks noChangeArrowheads="1"/>
          </p:cNvSpPr>
          <p:nvPr/>
        </p:nvSpPr>
        <p:spPr bwMode="auto">
          <a:xfrm>
            <a:off x="3157538" y="431165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poem (“Thanatopsis”)</a:t>
            </a:r>
          </a:p>
        </p:txBody>
      </p:sp>
      <p:sp>
        <p:nvSpPr>
          <p:cNvPr id="69643" name="TextBox 18"/>
          <p:cNvSpPr txBox="1">
            <a:spLocks noChangeArrowheads="1"/>
          </p:cNvSpPr>
          <p:nvPr/>
        </p:nvSpPr>
        <p:spPr bwMode="auto">
          <a:xfrm rot="4881200">
            <a:off x="3401219" y="4761707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his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3422650" y="4681538"/>
            <a:ext cx="166688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45" name="TextBox 21"/>
          <p:cNvSpPr txBox="1">
            <a:spLocks noChangeArrowheads="1"/>
          </p:cNvSpPr>
          <p:nvPr/>
        </p:nvSpPr>
        <p:spPr bwMode="auto">
          <a:xfrm>
            <a:off x="3241675" y="2428875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combination</a:t>
            </a:r>
          </a:p>
        </p:txBody>
      </p:sp>
      <p:sp>
        <p:nvSpPr>
          <p:cNvPr id="69646" name="TextBox 22"/>
          <p:cNvSpPr txBox="1">
            <a:spLocks noChangeArrowheads="1"/>
          </p:cNvSpPr>
          <p:nvPr/>
        </p:nvSpPr>
        <p:spPr bwMode="auto">
          <a:xfrm rot="4881200">
            <a:off x="3552825" y="2878138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3490913" y="2797175"/>
            <a:ext cx="166687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48" name="TextBox 24"/>
          <p:cNvSpPr txBox="1">
            <a:spLocks noChangeArrowheads="1"/>
          </p:cNvSpPr>
          <p:nvPr/>
        </p:nvSpPr>
        <p:spPr bwMode="auto">
          <a:xfrm rot="4881200">
            <a:off x="4026694" y="2858294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of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997325" y="2778125"/>
            <a:ext cx="166688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164013" y="3487738"/>
            <a:ext cx="10493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5213350" y="2778125"/>
            <a:ext cx="709613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5213350" y="3487738"/>
            <a:ext cx="709613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910263" y="2801938"/>
            <a:ext cx="21002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910263" y="4197350"/>
            <a:ext cx="21002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55" name="TextBox 35"/>
          <p:cNvSpPr txBox="1">
            <a:spLocks noChangeArrowheads="1"/>
          </p:cNvSpPr>
          <p:nvPr/>
        </p:nvSpPr>
        <p:spPr bwMode="auto">
          <a:xfrm>
            <a:off x="6142038" y="2432050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lines</a:t>
            </a:r>
          </a:p>
        </p:txBody>
      </p:sp>
      <p:sp>
        <p:nvSpPr>
          <p:cNvPr id="69656" name="TextBox 36"/>
          <p:cNvSpPr txBox="1">
            <a:spLocks noChangeArrowheads="1"/>
          </p:cNvSpPr>
          <p:nvPr/>
        </p:nvSpPr>
        <p:spPr bwMode="auto">
          <a:xfrm>
            <a:off x="6142038" y="3829050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caesuras</a:t>
            </a:r>
          </a:p>
        </p:txBody>
      </p:sp>
      <p:sp>
        <p:nvSpPr>
          <p:cNvPr id="69657" name="TextBox 37"/>
          <p:cNvSpPr txBox="1">
            <a:spLocks noChangeArrowheads="1"/>
          </p:cNvSpPr>
          <p:nvPr/>
        </p:nvSpPr>
        <p:spPr bwMode="auto">
          <a:xfrm rot="4881200">
            <a:off x="6851650" y="3000375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run-on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7045325" y="2809875"/>
            <a:ext cx="166688" cy="709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5922963" y="2778125"/>
            <a:ext cx="0" cy="14192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660" name="TextBox 41"/>
          <p:cNvSpPr txBox="1">
            <a:spLocks noChangeArrowheads="1"/>
          </p:cNvSpPr>
          <p:nvPr/>
        </p:nvSpPr>
        <p:spPr bwMode="auto">
          <a:xfrm rot="-5400000">
            <a:off x="5440362" y="3303588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9606" y="3765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his poem, “</a:t>
            </a:r>
            <a:r>
              <a:rPr lang="en-US" dirty="0" err="1"/>
              <a:t>Thanatopsis</a:t>
            </a:r>
            <a:r>
              <a:rPr lang="en-US" dirty="0"/>
              <a:t>,” William Cullen Bryant uses a combination of run-on lines and caesuras.</a:t>
            </a:r>
          </a:p>
        </p:txBody>
      </p:sp>
    </p:spTree>
    <p:extLst>
      <p:ext uri="{BB962C8B-B14F-4D97-AF65-F5344CB8AC3E}">
        <p14:creationId xmlns:p14="http://schemas.microsoft.com/office/powerpoint/2010/main" val="1244082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poe makes extensive use of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onomatopoeia in his poem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raven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poe makes extensive use of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onomatopoeia in       his poem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raven</a:t>
            </a:r>
          </a:p>
        </p:txBody>
      </p:sp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338263" y="795338"/>
            <a:ext cx="87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</a:t>
            </a:r>
          </a:p>
          <a:p>
            <a:r>
              <a:rPr lang="en-US"/>
              <a:t>Noun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2316163" y="795338"/>
            <a:ext cx="1582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4386263" y="981075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6299200" y="981075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7108825" y="981075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72712" name="TextBox 8"/>
          <p:cNvSpPr txBox="1">
            <a:spLocks noChangeArrowheads="1"/>
          </p:cNvSpPr>
          <p:nvPr/>
        </p:nvSpPr>
        <p:spPr bwMode="auto">
          <a:xfrm>
            <a:off x="2755900" y="24717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72713" name="TextBox 9"/>
          <p:cNvSpPr txBox="1">
            <a:spLocks noChangeArrowheads="1"/>
          </p:cNvSpPr>
          <p:nvPr/>
        </p:nvSpPr>
        <p:spPr bwMode="auto">
          <a:xfrm>
            <a:off x="4264025" y="2287588"/>
            <a:ext cx="131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72714" name="TextBox 10"/>
          <p:cNvSpPr txBox="1">
            <a:spLocks noChangeArrowheads="1"/>
          </p:cNvSpPr>
          <p:nvPr/>
        </p:nvSpPr>
        <p:spPr bwMode="auto">
          <a:xfrm>
            <a:off x="5761038" y="1838325"/>
            <a:ext cx="1327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person</a:t>
            </a:r>
          </a:p>
          <a:p>
            <a:r>
              <a:rPr lang="en-US"/>
              <a:t>possessive</a:t>
            </a:r>
          </a:p>
          <a:p>
            <a:r>
              <a:rPr lang="en-US"/>
              <a:t>pronoun</a:t>
            </a:r>
          </a:p>
        </p:txBody>
      </p:sp>
      <p:sp>
        <p:nvSpPr>
          <p:cNvPr id="72715" name="TextBox 11"/>
          <p:cNvSpPr txBox="1">
            <a:spLocks noChangeArrowheads="1"/>
          </p:cNvSpPr>
          <p:nvPr/>
        </p:nvSpPr>
        <p:spPr bwMode="auto">
          <a:xfrm>
            <a:off x="7150100" y="2392363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72716" name="TextBox 12"/>
          <p:cNvSpPr txBox="1">
            <a:spLocks noChangeArrowheads="1"/>
          </p:cNvSpPr>
          <p:nvPr/>
        </p:nvSpPr>
        <p:spPr bwMode="auto">
          <a:xfrm>
            <a:off x="4179888" y="3311525"/>
            <a:ext cx="87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</a:t>
            </a:r>
          </a:p>
          <a:p>
            <a:r>
              <a:rPr lang="en-US"/>
              <a:t>Noun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454400" y="3957638"/>
            <a:ext cx="21240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poe makes extensive use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of onomatopoeia</a:t>
            </a:r>
            <a:r>
              <a:rPr lang="en-US" smtClean="0">
                <a:solidFill>
                  <a:srgbClr val="C6D9F1"/>
                </a:solidFill>
              </a:rPr>
              <a:t>)</a:t>
            </a:r>
            <a:r>
              <a:rPr lang="en-US" smtClean="0"/>
              <a:t> </a:t>
            </a: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in his poem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raven</a:t>
            </a:r>
            <a:r>
              <a:rPr lang="en-US" smtClean="0">
                <a:solidFill>
                  <a:srgbClr val="C6D9F1"/>
                </a:solidFill>
              </a:rPr>
              <a:t>)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1728788" y="949325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2692400" y="949325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transitive verb</a:t>
            </a:r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6508750" y="1035050"/>
            <a:ext cx="1430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object</a:t>
            </a: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2692400" y="2355850"/>
            <a:ext cx="225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preposition</a:t>
            </a:r>
          </a:p>
        </p:txBody>
      </p: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6508750" y="2322513"/>
            <a:ext cx="225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preposition</a:t>
            </a:r>
          </a:p>
        </p:txBody>
      </p:sp>
      <p:sp>
        <p:nvSpPr>
          <p:cNvPr id="73736" name="TextBox 8"/>
          <p:cNvSpPr txBox="1">
            <a:spLocks noChangeArrowheads="1"/>
          </p:cNvSpPr>
          <p:nvPr/>
        </p:nvSpPr>
        <p:spPr bwMode="auto">
          <a:xfrm>
            <a:off x="1422400" y="3230563"/>
            <a:ext cx="328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adjectival prepositional phrase</a:t>
            </a:r>
          </a:p>
        </p:txBody>
      </p:sp>
      <p:sp>
        <p:nvSpPr>
          <p:cNvPr id="73737" name="TextBox 9"/>
          <p:cNvSpPr txBox="1">
            <a:spLocks noChangeArrowheads="1"/>
          </p:cNvSpPr>
          <p:nvPr/>
        </p:nvSpPr>
        <p:spPr bwMode="auto">
          <a:xfrm>
            <a:off x="5168900" y="3382963"/>
            <a:ext cx="326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73738" name="TextBox 10"/>
          <p:cNvSpPr txBox="1">
            <a:spLocks noChangeArrowheads="1"/>
          </p:cNvSpPr>
          <p:nvPr/>
        </p:nvSpPr>
        <p:spPr bwMode="auto">
          <a:xfrm>
            <a:off x="4027488" y="3752850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appositive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Poe makes extensive use of onomatopoeia in his poem “The Raven.”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 txBox="1">
            <a:spLocks/>
          </p:cNvSpPr>
          <p:nvPr/>
        </p:nvSpPr>
        <p:spPr bwMode="auto">
          <a:xfrm>
            <a:off x="439738" y="220663"/>
            <a:ext cx="8382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200">
                <a:latin typeface="Calibri" charset="0"/>
              </a:rPr>
              <a:t>Poe makes extensive use of onomatopoeia in his poem “The Raven.”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39738" y="3167063"/>
            <a:ext cx="24733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577056" y="3232944"/>
            <a:ext cx="9175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1785144" y="2971006"/>
            <a:ext cx="3937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525462" y="3760788"/>
            <a:ext cx="1674813" cy="490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608138" y="4843463"/>
            <a:ext cx="22637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1845469" y="5180807"/>
            <a:ext cx="1203325" cy="490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6200000" flipH="1">
            <a:off x="1858170" y="3532981"/>
            <a:ext cx="1204912" cy="492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6200000" flipH="1">
            <a:off x="2655094" y="3409157"/>
            <a:ext cx="708025" cy="268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3125788" y="3879850"/>
            <a:ext cx="19875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 txBox="1">
            <a:spLocks/>
          </p:cNvSpPr>
          <p:nvPr/>
        </p:nvSpPr>
        <p:spPr bwMode="auto">
          <a:xfrm>
            <a:off x="439738" y="220663"/>
            <a:ext cx="8382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200">
                <a:latin typeface="Calibri" charset="0"/>
              </a:rPr>
              <a:t>Poe makes extensive use of onomatopoeia in his poem “The Raven.”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39738" y="3167063"/>
            <a:ext cx="24733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439738" y="277336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Poe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577056" y="3232944"/>
            <a:ext cx="9175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06" name="TextBox 9"/>
          <p:cNvSpPr txBox="1">
            <a:spLocks noChangeArrowheads="1"/>
          </p:cNvSpPr>
          <p:nvPr/>
        </p:nvSpPr>
        <p:spPr bwMode="auto">
          <a:xfrm>
            <a:off x="1117600" y="2787650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makes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1785144" y="2971006"/>
            <a:ext cx="3937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08" name="TextBox 14"/>
          <p:cNvSpPr txBox="1">
            <a:spLocks noChangeArrowheads="1"/>
          </p:cNvSpPr>
          <p:nvPr/>
        </p:nvSpPr>
        <p:spPr bwMode="auto">
          <a:xfrm>
            <a:off x="2135188" y="2773363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525462" y="3760788"/>
            <a:ext cx="1674813" cy="490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608138" y="4843463"/>
            <a:ext cx="22637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11" name="TextBox 20"/>
          <p:cNvSpPr txBox="1">
            <a:spLocks noChangeArrowheads="1"/>
          </p:cNvSpPr>
          <p:nvPr/>
        </p:nvSpPr>
        <p:spPr bwMode="auto">
          <a:xfrm rot="4340090">
            <a:off x="1426369" y="3691732"/>
            <a:ext cx="36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</a:t>
            </a:r>
          </a:p>
        </p:txBody>
      </p:sp>
      <p:sp>
        <p:nvSpPr>
          <p:cNvPr id="76812" name="TextBox 21"/>
          <p:cNvSpPr txBox="1">
            <a:spLocks noChangeArrowheads="1"/>
          </p:cNvSpPr>
          <p:nvPr/>
        </p:nvSpPr>
        <p:spPr bwMode="auto">
          <a:xfrm>
            <a:off x="1608138" y="4454525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poem (“The Raven”)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H="1">
            <a:off x="1845469" y="5180807"/>
            <a:ext cx="1203325" cy="490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14" name="TextBox 24"/>
          <p:cNvSpPr txBox="1">
            <a:spLocks noChangeArrowheads="1"/>
          </p:cNvSpPr>
          <p:nvPr/>
        </p:nvSpPr>
        <p:spPr bwMode="auto">
          <a:xfrm rot="4340090">
            <a:off x="2452687" y="5348288"/>
            <a:ext cx="47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his 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6200000" flipH="1">
            <a:off x="1842294" y="3499644"/>
            <a:ext cx="1203325" cy="490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16" name="TextBox 27"/>
          <p:cNvSpPr txBox="1">
            <a:spLocks noChangeArrowheads="1"/>
          </p:cNvSpPr>
          <p:nvPr/>
        </p:nvSpPr>
        <p:spPr bwMode="auto">
          <a:xfrm rot="4340090">
            <a:off x="2109787" y="3667126"/>
            <a:ext cx="115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extensive 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6200000" flipH="1">
            <a:off x="2637631" y="3391694"/>
            <a:ext cx="708025" cy="268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18" name="TextBox 29"/>
          <p:cNvSpPr txBox="1">
            <a:spLocks noChangeArrowheads="1"/>
          </p:cNvSpPr>
          <p:nvPr/>
        </p:nvSpPr>
        <p:spPr bwMode="auto">
          <a:xfrm rot="4340090">
            <a:off x="2978150" y="3340100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of  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3125788" y="3879850"/>
            <a:ext cx="19875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820" name="TextBox 33"/>
          <p:cNvSpPr txBox="1">
            <a:spLocks noChangeArrowheads="1"/>
          </p:cNvSpPr>
          <p:nvPr/>
        </p:nvSpPr>
        <p:spPr bwMode="auto">
          <a:xfrm>
            <a:off x="3379788" y="3513138"/>
            <a:ext cx="164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onomatopoeia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edgar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allan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poe</a:t>
            </a:r>
            <a:r>
              <a:rPr lang="en-US" dirty="0" smtClean="0">
                <a:ea typeface="+mj-ea"/>
                <a:cs typeface="+mj-cs"/>
              </a:rPr>
              <a:t> laments the loss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of                </a:t>
            </a:r>
            <a:r>
              <a:rPr lang="en-US" dirty="0" smtClean="0">
                <a:ea typeface="+mj-ea"/>
                <a:cs typeface="+mj-cs"/>
              </a:rPr>
              <a:t>his            wife </a:t>
            </a:r>
            <a:r>
              <a:rPr lang="en-US" dirty="0" err="1" smtClean="0">
                <a:ea typeface="+mj-ea"/>
                <a:cs typeface="+mj-cs"/>
              </a:rPr>
              <a:t>virginia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       his        poem </a:t>
            </a:r>
            <a:r>
              <a:rPr lang="en-US" dirty="0" err="1" smtClean="0">
                <a:ea typeface="+mj-ea"/>
                <a:cs typeface="+mj-cs"/>
              </a:rPr>
              <a:t>annabel</a:t>
            </a:r>
            <a:r>
              <a:rPr lang="en-US" dirty="0" smtClean="0">
                <a:ea typeface="+mj-ea"/>
                <a:cs typeface="+mj-cs"/>
              </a:rPr>
              <a:t> lee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42109" y="1274618"/>
            <a:ext cx="32696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0587" y="90528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14803" y="87301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tense </a:t>
            </a:r>
          </a:p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621" y="10254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5235" y="10254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5351" y="22723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9031" y="177821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Possessive 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0994" y="22860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6445" y="223987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1173" y="34157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8949" y="295411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Possessive 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11782" y="35081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01332" y="34112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65618" y="3877449"/>
            <a:ext cx="2277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girl who sits behind rafael is a better student than 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girl   who    sits   behind rafael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is a better student than i</a:t>
            </a:r>
          </a:p>
        </p:txBody>
      </p:sp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839788" y="1676400"/>
            <a:ext cx="80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article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1692275" y="16764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2389188" y="1676400"/>
            <a:ext cx="195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reflexive pronoun</a:t>
            </a:r>
          </a:p>
        </p:txBody>
      </p:sp>
      <p:sp>
        <p:nvSpPr>
          <p:cNvPr id="79878" name="TextBox 6"/>
          <p:cNvSpPr txBox="1">
            <a:spLocks noChangeArrowheads="1"/>
          </p:cNvSpPr>
          <p:nvPr/>
        </p:nvSpPr>
        <p:spPr bwMode="auto">
          <a:xfrm>
            <a:off x="4159250" y="1484313"/>
            <a:ext cx="158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5518150" y="1676400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7027863" y="1676400"/>
            <a:ext cx="1430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839788" y="2673350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 tense</a:t>
            </a:r>
          </a:p>
          <a:p>
            <a:r>
              <a:rPr lang="en-US"/>
              <a:t>linking verb</a:t>
            </a:r>
          </a:p>
        </p:txBody>
      </p:sp>
      <p:sp>
        <p:nvSpPr>
          <p:cNvPr id="79882" name="TextBox 10"/>
          <p:cNvSpPr txBox="1">
            <a:spLocks noChangeArrowheads="1"/>
          </p:cNvSpPr>
          <p:nvPr/>
        </p:nvSpPr>
        <p:spPr bwMode="auto">
          <a:xfrm>
            <a:off x="2024063" y="308292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article</a:t>
            </a:r>
          </a:p>
        </p:txBody>
      </p:sp>
      <p:sp>
        <p:nvSpPr>
          <p:cNvPr id="79883" name="TextBox 11"/>
          <p:cNvSpPr txBox="1">
            <a:spLocks noChangeArrowheads="1"/>
          </p:cNvSpPr>
          <p:nvPr/>
        </p:nvSpPr>
        <p:spPr bwMode="auto">
          <a:xfrm>
            <a:off x="2824163" y="308292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4584700" y="30829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5624513" y="2806700"/>
            <a:ext cx="157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subordinating </a:t>
            </a:r>
          </a:p>
          <a:p>
            <a:r>
              <a:rPr lang="en-US"/>
              <a:t>conjunction</a:t>
            </a:r>
          </a:p>
        </p:txBody>
      </p:sp>
      <p:sp>
        <p:nvSpPr>
          <p:cNvPr id="79886" name="TextBox 14"/>
          <p:cNvSpPr txBox="1">
            <a:spLocks noChangeArrowheads="1"/>
          </p:cNvSpPr>
          <p:nvPr/>
        </p:nvSpPr>
        <p:spPr bwMode="auto">
          <a:xfrm>
            <a:off x="7008813" y="2806700"/>
            <a:ext cx="221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person</a:t>
            </a:r>
          </a:p>
          <a:p>
            <a:r>
              <a:rPr lang="en-US"/>
              <a:t>nominative pronoun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ctrTitle"/>
          </p:nvPr>
        </p:nvSpPr>
        <p:spPr>
          <a:xfrm>
            <a:off x="287338" y="2130425"/>
            <a:ext cx="8483600" cy="1470025"/>
          </a:xfrm>
        </p:spPr>
        <p:txBody>
          <a:bodyPr/>
          <a:lstStyle/>
          <a:p>
            <a:r>
              <a:rPr lang="en-US" smtClean="0"/>
              <a:t>the girl   who    sits   </a:t>
            </a: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behind rafael</a:t>
            </a:r>
            <a:r>
              <a:rPr lang="en-US" smtClean="0">
                <a:solidFill>
                  <a:srgbClr val="C6D9F1"/>
                </a:solidFill>
              </a:rPr>
              <a:t>)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is a better student than i </a:t>
            </a:r>
            <a:r>
              <a:rPr lang="en-US" smtClean="0">
                <a:solidFill>
                  <a:srgbClr val="C6D9F1"/>
                </a:solidFill>
              </a:rPr>
              <a:t>(am)</a:t>
            </a:r>
          </a:p>
        </p:txBody>
      </p:sp>
      <p:sp>
        <p:nvSpPr>
          <p:cNvPr id="80899" name="TextBox 15"/>
          <p:cNvSpPr txBox="1">
            <a:spLocks noChangeArrowheads="1"/>
          </p:cNvSpPr>
          <p:nvPr/>
        </p:nvSpPr>
        <p:spPr bwMode="auto">
          <a:xfrm>
            <a:off x="1303338" y="1643063"/>
            <a:ext cx="1109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 1</a:t>
            </a:r>
          </a:p>
        </p:txBody>
      </p:sp>
      <p:sp>
        <p:nvSpPr>
          <p:cNvPr id="80900" name="TextBox 16"/>
          <p:cNvSpPr txBox="1">
            <a:spLocks noChangeArrowheads="1"/>
          </p:cNvSpPr>
          <p:nvPr/>
        </p:nvSpPr>
        <p:spPr bwMode="auto">
          <a:xfrm>
            <a:off x="2514600" y="1643063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 2</a:t>
            </a:r>
          </a:p>
        </p:txBody>
      </p:sp>
      <p:sp>
        <p:nvSpPr>
          <p:cNvPr id="80901" name="TextBox 17"/>
          <p:cNvSpPr txBox="1">
            <a:spLocks noChangeArrowheads="1"/>
          </p:cNvSpPr>
          <p:nvPr/>
        </p:nvSpPr>
        <p:spPr bwMode="auto">
          <a:xfrm>
            <a:off x="3911600" y="1404938"/>
            <a:ext cx="1300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</a:t>
            </a:r>
          </a:p>
          <a:p>
            <a:r>
              <a:rPr lang="en-US"/>
              <a:t>verb 2</a:t>
            </a:r>
          </a:p>
        </p:txBody>
      </p:sp>
      <p:sp>
        <p:nvSpPr>
          <p:cNvPr id="80902" name="TextBox 18"/>
          <p:cNvSpPr txBox="1">
            <a:spLocks noChangeArrowheads="1"/>
          </p:cNvSpPr>
          <p:nvPr/>
        </p:nvSpPr>
        <p:spPr bwMode="auto">
          <a:xfrm>
            <a:off x="6962775" y="1220788"/>
            <a:ext cx="1314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</a:t>
            </a:r>
          </a:p>
          <a:p>
            <a:r>
              <a:rPr lang="en-US"/>
              <a:t>preposition</a:t>
            </a:r>
          </a:p>
        </p:txBody>
      </p:sp>
      <p:sp>
        <p:nvSpPr>
          <p:cNvPr id="80903" name="TextBox 19"/>
          <p:cNvSpPr txBox="1">
            <a:spLocks noChangeArrowheads="1"/>
          </p:cNvSpPr>
          <p:nvPr/>
        </p:nvSpPr>
        <p:spPr bwMode="auto">
          <a:xfrm>
            <a:off x="5097463" y="2506663"/>
            <a:ext cx="326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80904" name="TextBox 20"/>
          <p:cNvSpPr txBox="1">
            <a:spLocks noChangeArrowheads="1"/>
          </p:cNvSpPr>
          <p:nvPr/>
        </p:nvSpPr>
        <p:spPr bwMode="auto">
          <a:xfrm>
            <a:off x="896938" y="2687638"/>
            <a:ext cx="130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</a:t>
            </a:r>
          </a:p>
          <a:p>
            <a:r>
              <a:rPr lang="en-US"/>
              <a:t>verb 1</a:t>
            </a:r>
          </a:p>
        </p:txBody>
      </p:sp>
      <p:sp>
        <p:nvSpPr>
          <p:cNvPr id="80905" name="TextBox 21"/>
          <p:cNvSpPr txBox="1">
            <a:spLocks noChangeArrowheads="1"/>
          </p:cNvSpPr>
          <p:nvPr/>
        </p:nvSpPr>
        <p:spPr bwMode="auto">
          <a:xfrm>
            <a:off x="4043363" y="2863850"/>
            <a:ext cx="130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predicate </a:t>
            </a:r>
          </a:p>
          <a:p>
            <a:r>
              <a:rPr lang="en-US"/>
              <a:t>nominative</a:t>
            </a:r>
          </a:p>
        </p:txBody>
      </p:sp>
      <p:sp>
        <p:nvSpPr>
          <p:cNvPr id="80906" name="TextBox 22"/>
          <p:cNvSpPr txBox="1">
            <a:spLocks noChangeArrowheads="1"/>
          </p:cNvSpPr>
          <p:nvPr/>
        </p:nvSpPr>
        <p:spPr bwMode="auto">
          <a:xfrm>
            <a:off x="6251575" y="2965450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[[the girl[who sits behind rafael]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is a better student]] [than i]</a:t>
            </a: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3962400" y="1643063"/>
            <a:ext cx="3033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adjectival dependent clause</a:t>
            </a:r>
          </a:p>
        </p:txBody>
      </p:sp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2506663" y="3014663"/>
            <a:ext cx="218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independent clause</a:t>
            </a:r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6164263" y="2811463"/>
            <a:ext cx="227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dependent </a:t>
            </a:r>
          </a:p>
          <a:p>
            <a:r>
              <a:rPr lang="en-US"/>
              <a:t>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girl who sits behind Rafael is a better student than I.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73063" y="2489200"/>
            <a:ext cx="36909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18319" y="2480469"/>
            <a:ext cx="1168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120651" y="2743200"/>
            <a:ext cx="963612" cy="458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6200000" flipH="1">
            <a:off x="1269206" y="1875632"/>
            <a:ext cx="809625" cy="411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1982787" y="2738438"/>
            <a:ext cx="963613" cy="458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3176588" y="2481263"/>
            <a:ext cx="1301750" cy="963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1101725" y="4452938"/>
            <a:ext cx="21145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1464470" y="4545806"/>
            <a:ext cx="830262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H="1">
            <a:off x="1938338" y="4730750"/>
            <a:ext cx="963612" cy="458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649538" y="5441950"/>
            <a:ext cx="19224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4478338" y="4132263"/>
            <a:ext cx="202406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5400000">
            <a:off x="4918869" y="4207669"/>
            <a:ext cx="15081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129381" y="3191669"/>
            <a:ext cx="1690688" cy="28575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16200000" flipH="1">
            <a:off x="3699669" y="3286919"/>
            <a:ext cx="1000125" cy="55721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3984" name="TextBox 45"/>
          <p:cNvSpPr txBox="1">
            <a:spLocks noChangeArrowheads="1"/>
          </p:cNvSpPr>
          <p:nvPr/>
        </p:nvSpPr>
        <p:spPr bwMode="auto">
          <a:xfrm>
            <a:off x="1878013" y="592138"/>
            <a:ext cx="601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girl who sits behind Rafael is a better  student than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73063" y="2489200"/>
            <a:ext cx="36909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338138" y="2116138"/>
            <a:ext cx="493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girl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18319" y="2480469"/>
            <a:ext cx="1168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120651" y="2743200"/>
            <a:ext cx="963612" cy="458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4998" name="TextBox 12"/>
          <p:cNvSpPr txBox="1">
            <a:spLocks noChangeArrowheads="1"/>
          </p:cNvSpPr>
          <p:nvPr/>
        </p:nvSpPr>
        <p:spPr bwMode="auto">
          <a:xfrm rot="3652248">
            <a:off x="477044" y="2701132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84999" name="TextBox 13"/>
          <p:cNvSpPr txBox="1">
            <a:spLocks noChangeArrowheads="1"/>
          </p:cNvSpPr>
          <p:nvPr/>
        </p:nvSpPr>
        <p:spPr bwMode="auto">
          <a:xfrm>
            <a:off x="1117600" y="21161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6200000" flipH="1">
            <a:off x="1269206" y="1875632"/>
            <a:ext cx="809625" cy="411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01" name="TextBox 16"/>
          <p:cNvSpPr txBox="1">
            <a:spLocks noChangeArrowheads="1"/>
          </p:cNvSpPr>
          <p:nvPr/>
        </p:nvSpPr>
        <p:spPr bwMode="auto">
          <a:xfrm>
            <a:off x="2235200" y="2116138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student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1982787" y="2738438"/>
            <a:ext cx="963613" cy="458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3176588" y="2481263"/>
            <a:ext cx="1301750" cy="963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04" name="TextBox 19"/>
          <p:cNvSpPr txBox="1">
            <a:spLocks noChangeArrowheads="1"/>
          </p:cNvSpPr>
          <p:nvPr/>
        </p:nvSpPr>
        <p:spPr bwMode="auto">
          <a:xfrm rot="3652248">
            <a:off x="2536825" y="2701926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5005" name="TextBox 20"/>
          <p:cNvSpPr txBox="1">
            <a:spLocks noChangeArrowheads="1"/>
          </p:cNvSpPr>
          <p:nvPr/>
        </p:nvSpPr>
        <p:spPr bwMode="auto">
          <a:xfrm rot="2431753">
            <a:off x="3676650" y="2701925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better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1101725" y="4452938"/>
            <a:ext cx="21145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1464470" y="4545806"/>
            <a:ext cx="830262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08" name="TextBox 25"/>
          <p:cNvSpPr txBox="1">
            <a:spLocks noChangeArrowheads="1"/>
          </p:cNvSpPr>
          <p:nvPr/>
        </p:nvSpPr>
        <p:spPr bwMode="auto">
          <a:xfrm>
            <a:off x="1014413" y="4084638"/>
            <a:ext cx="62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who</a:t>
            </a:r>
          </a:p>
        </p:txBody>
      </p:sp>
      <p:sp>
        <p:nvSpPr>
          <p:cNvPr id="85009" name="TextBox 26"/>
          <p:cNvSpPr txBox="1">
            <a:spLocks noChangeArrowheads="1"/>
          </p:cNvSpPr>
          <p:nvPr/>
        </p:nvSpPr>
        <p:spPr bwMode="auto">
          <a:xfrm>
            <a:off x="1924050" y="4065588"/>
            <a:ext cx="531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sits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H="1">
            <a:off x="1938338" y="4730750"/>
            <a:ext cx="963612" cy="458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11" name="TextBox 28"/>
          <p:cNvSpPr txBox="1">
            <a:spLocks noChangeArrowheads="1"/>
          </p:cNvSpPr>
          <p:nvPr/>
        </p:nvSpPr>
        <p:spPr bwMode="auto">
          <a:xfrm rot="3652248">
            <a:off x="2142331" y="4699794"/>
            <a:ext cx="87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behind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649538" y="5441950"/>
            <a:ext cx="192246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13" name="TextBox 31"/>
          <p:cNvSpPr txBox="1">
            <a:spLocks noChangeArrowheads="1"/>
          </p:cNvSpPr>
          <p:nvPr/>
        </p:nvSpPr>
        <p:spPr bwMode="auto">
          <a:xfrm>
            <a:off x="2955925" y="4962525"/>
            <a:ext cx="852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Rafael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4478338" y="4132263"/>
            <a:ext cx="202406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15" name="TextBox 35"/>
          <p:cNvSpPr txBox="1">
            <a:spLocks noChangeArrowheads="1"/>
          </p:cNvSpPr>
          <p:nvPr/>
        </p:nvSpPr>
        <p:spPr bwMode="auto">
          <a:xfrm>
            <a:off x="5062538" y="3810000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5400000">
            <a:off x="4918869" y="4207669"/>
            <a:ext cx="15081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17" name="TextBox 38"/>
          <p:cNvSpPr txBox="1">
            <a:spLocks noChangeArrowheads="1"/>
          </p:cNvSpPr>
          <p:nvPr/>
        </p:nvSpPr>
        <p:spPr bwMode="auto">
          <a:xfrm>
            <a:off x="5673725" y="3763963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129381" y="3191669"/>
            <a:ext cx="1690688" cy="28575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16200000" flipH="1">
            <a:off x="3699669" y="3286919"/>
            <a:ext cx="1000125" cy="55721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5020" name="TextBox 43"/>
          <p:cNvSpPr txBox="1">
            <a:spLocks noChangeArrowheads="1"/>
          </p:cNvSpPr>
          <p:nvPr/>
        </p:nvSpPr>
        <p:spPr bwMode="auto">
          <a:xfrm>
            <a:off x="3938588" y="3454400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9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reading arthur millers play the crucible our class learned about the witch trials in </a:t>
            </a:r>
            <a:br>
              <a:rPr lang="en-US" smtClean="0"/>
            </a:br>
            <a:r>
              <a:rPr lang="en-US" smtClean="0"/>
              <a:t>salem  massachusetts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reading arthur millers play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crucible our class learned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about the witch trials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salem massachusetts</a:t>
            </a:r>
          </a:p>
        </p:txBody>
      </p:sp>
      <p:sp>
        <p:nvSpPr>
          <p:cNvPr id="88067" name="TextBox 5"/>
          <p:cNvSpPr txBox="1">
            <a:spLocks noChangeArrowheads="1"/>
          </p:cNvSpPr>
          <p:nvPr/>
        </p:nvSpPr>
        <p:spPr bwMode="auto">
          <a:xfrm>
            <a:off x="1679575" y="3921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participle</a:t>
            </a:r>
          </a:p>
        </p:txBody>
      </p:sp>
      <p:sp>
        <p:nvSpPr>
          <p:cNvPr id="88068" name="TextBox 6"/>
          <p:cNvSpPr txBox="1">
            <a:spLocks noChangeArrowheads="1"/>
          </p:cNvSpPr>
          <p:nvPr/>
        </p:nvSpPr>
        <p:spPr bwMode="auto">
          <a:xfrm>
            <a:off x="3573463" y="207963"/>
            <a:ext cx="263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possessive proper noun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355975" y="635000"/>
            <a:ext cx="30305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8070" name="TextBox 9"/>
          <p:cNvSpPr txBox="1">
            <a:spLocks noChangeArrowheads="1"/>
          </p:cNvSpPr>
          <p:nvPr/>
        </p:nvSpPr>
        <p:spPr bwMode="auto">
          <a:xfrm>
            <a:off x="6686550" y="2667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88071" name="TextBox 10"/>
          <p:cNvSpPr txBox="1">
            <a:spLocks noChangeArrowheads="1"/>
          </p:cNvSpPr>
          <p:nvPr/>
        </p:nvSpPr>
        <p:spPr bwMode="auto">
          <a:xfrm>
            <a:off x="1962150" y="154305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270000" y="1912938"/>
            <a:ext cx="25939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8073" name="TextBox 13"/>
          <p:cNvSpPr txBox="1">
            <a:spLocks noChangeArrowheads="1"/>
          </p:cNvSpPr>
          <p:nvPr/>
        </p:nvSpPr>
        <p:spPr bwMode="auto">
          <a:xfrm>
            <a:off x="3981450" y="1206500"/>
            <a:ext cx="1327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person</a:t>
            </a:r>
          </a:p>
          <a:p>
            <a:r>
              <a:rPr lang="en-US"/>
              <a:t>possessive </a:t>
            </a:r>
          </a:p>
          <a:p>
            <a:r>
              <a:rPr lang="en-US"/>
              <a:t>pronoun</a:t>
            </a:r>
          </a:p>
        </p:txBody>
      </p:sp>
      <p:sp>
        <p:nvSpPr>
          <p:cNvPr id="88074" name="TextBox 14"/>
          <p:cNvSpPr txBox="1">
            <a:spLocks noChangeArrowheads="1"/>
          </p:cNvSpPr>
          <p:nvPr/>
        </p:nvSpPr>
        <p:spPr bwMode="auto">
          <a:xfrm>
            <a:off x="5308600" y="17605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88075" name="TextBox 15"/>
          <p:cNvSpPr txBox="1">
            <a:spLocks noChangeArrowheads="1"/>
          </p:cNvSpPr>
          <p:nvPr/>
        </p:nvSpPr>
        <p:spPr bwMode="auto">
          <a:xfrm>
            <a:off x="6486525" y="141605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past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88076" name="TextBox 16"/>
          <p:cNvSpPr txBox="1">
            <a:spLocks noChangeArrowheads="1"/>
          </p:cNvSpPr>
          <p:nvPr/>
        </p:nvSpPr>
        <p:spPr bwMode="auto">
          <a:xfrm>
            <a:off x="2047875" y="2974975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88077" name="TextBox 17"/>
          <p:cNvSpPr txBox="1">
            <a:spLocks noChangeArrowheads="1"/>
          </p:cNvSpPr>
          <p:nvPr/>
        </p:nvSpPr>
        <p:spPr bwMode="auto">
          <a:xfrm>
            <a:off x="3502025" y="297497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article</a:t>
            </a:r>
          </a:p>
        </p:txBody>
      </p:sp>
      <p:sp>
        <p:nvSpPr>
          <p:cNvPr id="88078" name="TextBox 18"/>
          <p:cNvSpPr txBox="1">
            <a:spLocks noChangeArrowheads="1"/>
          </p:cNvSpPr>
          <p:nvPr/>
        </p:nvSpPr>
        <p:spPr bwMode="auto">
          <a:xfrm>
            <a:off x="4535488" y="297497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  <p:sp>
        <p:nvSpPr>
          <p:cNvPr id="88079" name="TextBox 19"/>
          <p:cNvSpPr txBox="1">
            <a:spLocks noChangeArrowheads="1"/>
          </p:cNvSpPr>
          <p:nvPr/>
        </p:nvSpPr>
        <p:spPr bwMode="auto">
          <a:xfrm>
            <a:off x="5988050" y="297497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88080" name="TextBox 20"/>
          <p:cNvSpPr txBox="1">
            <a:spLocks noChangeArrowheads="1"/>
          </p:cNvSpPr>
          <p:nvPr/>
        </p:nvSpPr>
        <p:spPr bwMode="auto">
          <a:xfrm>
            <a:off x="1270000" y="4368800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88081" name="TextBox 21"/>
          <p:cNvSpPr txBox="1">
            <a:spLocks noChangeArrowheads="1"/>
          </p:cNvSpPr>
          <p:nvPr/>
        </p:nvSpPr>
        <p:spPr bwMode="auto">
          <a:xfrm>
            <a:off x="4016375" y="4367213"/>
            <a:ext cx="145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584450" y="4738688"/>
            <a:ext cx="45640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edgar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allan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poe</a:t>
            </a:r>
            <a:r>
              <a:rPr lang="en-US" dirty="0" smtClean="0">
                <a:ea typeface="+mj-ea"/>
                <a:cs typeface="+mj-cs"/>
              </a:rPr>
              <a:t> laments the loss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(</a:t>
            </a:r>
            <a:r>
              <a:rPr lang="en-US" dirty="0" smtClean="0">
                <a:ea typeface="+mj-ea"/>
                <a:cs typeface="+mj-cs"/>
              </a:rPr>
              <a:t>of </a:t>
            </a:r>
            <a:r>
              <a:rPr lang="en-US" dirty="0" smtClean="0">
                <a:ea typeface="+mj-ea"/>
                <a:cs typeface="+mj-cs"/>
              </a:rPr>
              <a:t>his wife </a:t>
            </a:r>
            <a:r>
              <a:rPr lang="en-US" dirty="0" err="1" smtClean="0">
                <a:ea typeface="+mj-ea"/>
                <a:cs typeface="+mj-cs"/>
              </a:rPr>
              <a:t>virginia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(</a:t>
            </a:r>
            <a:r>
              <a:rPr lang="en-US" dirty="0" smtClean="0">
                <a:ea typeface="+mj-ea"/>
                <a:cs typeface="+mj-cs"/>
              </a:rPr>
              <a:t>in his poem </a:t>
            </a:r>
            <a:r>
              <a:rPr lang="en-US" dirty="0" err="1" smtClean="0">
                <a:ea typeface="+mj-ea"/>
                <a:cs typeface="+mj-cs"/>
              </a:rPr>
              <a:t>annabel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>lee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42109" y="1274618"/>
            <a:ext cx="32696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0587" y="90528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14803" y="873019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Transitive verb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5235" y="102541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79282" y="1935069"/>
            <a:ext cx="1059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</a:t>
            </a:r>
          </a:p>
          <a:p>
            <a:r>
              <a:rPr lang="en-US" sz="1400" dirty="0" smtClean="0"/>
              <a:t>Of </a:t>
            </a:r>
          </a:p>
          <a:p>
            <a:r>
              <a:rPr lang="en-US" sz="1400" dirty="0" smtClean="0"/>
              <a:t>preposition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188" y="218128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appositive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7004" y="306495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Adjectival prepositional phrase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89738" y="3877449"/>
            <a:ext cx="2277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58846" y="3452792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Object</a:t>
            </a:r>
          </a:p>
          <a:p>
            <a:r>
              <a:rPr lang="en-US" sz="1400" dirty="0" smtClean="0"/>
              <a:t>Of preposition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45948" y="345279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appositive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3089" y="439499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prepositional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reading arthur millers play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crucible our class learned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DCE6F2"/>
                </a:solidFill>
              </a:rPr>
              <a:t>(</a:t>
            </a:r>
            <a:r>
              <a:rPr lang="en-US" smtClean="0"/>
              <a:t>about the witch trials</a:t>
            </a:r>
            <a:r>
              <a:rPr lang="en-US" smtClean="0">
                <a:solidFill>
                  <a:srgbClr val="DCE6F2"/>
                </a:solidFill>
              </a:rPr>
              <a:t>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DCE6F2"/>
                </a:solidFill>
              </a:rPr>
              <a:t>(</a:t>
            </a:r>
            <a:r>
              <a:rPr lang="en-US" smtClean="0"/>
              <a:t>in salem massachusetts</a:t>
            </a:r>
            <a:r>
              <a:rPr lang="en-US" smtClean="0">
                <a:solidFill>
                  <a:srgbClr val="DCE6F2"/>
                </a:solidFill>
              </a:rPr>
              <a:t>)</a:t>
            </a:r>
          </a:p>
        </p:txBody>
      </p:sp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3573463" y="207963"/>
            <a:ext cx="187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participle phrase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577975" y="636588"/>
            <a:ext cx="58054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9093" name="TextBox 9"/>
          <p:cNvSpPr txBox="1">
            <a:spLocks noChangeArrowheads="1"/>
          </p:cNvSpPr>
          <p:nvPr/>
        </p:nvSpPr>
        <p:spPr bwMode="auto">
          <a:xfrm>
            <a:off x="6686550" y="2667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the participle</a:t>
            </a:r>
          </a:p>
        </p:txBody>
      </p:sp>
      <p:sp>
        <p:nvSpPr>
          <p:cNvPr id="89094" name="TextBox 10"/>
          <p:cNvSpPr txBox="1">
            <a:spLocks noChangeArrowheads="1"/>
          </p:cNvSpPr>
          <p:nvPr/>
        </p:nvSpPr>
        <p:spPr bwMode="auto">
          <a:xfrm>
            <a:off x="1962150" y="154305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appositive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270000" y="1912938"/>
            <a:ext cx="25939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9096" name="TextBox 14"/>
          <p:cNvSpPr txBox="1">
            <a:spLocks noChangeArrowheads="1"/>
          </p:cNvSpPr>
          <p:nvPr/>
        </p:nvSpPr>
        <p:spPr bwMode="auto">
          <a:xfrm>
            <a:off x="5308600" y="1760538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89097" name="TextBox 15"/>
          <p:cNvSpPr txBox="1">
            <a:spLocks noChangeArrowheads="1"/>
          </p:cNvSpPr>
          <p:nvPr/>
        </p:nvSpPr>
        <p:spPr bwMode="auto">
          <a:xfrm>
            <a:off x="6323013" y="170656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 verb</a:t>
            </a:r>
          </a:p>
        </p:txBody>
      </p:sp>
      <p:sp>
        <p:nvSpPr>
          <p:cNvPr id="89098" name="TextBox 19"/>
          <p:cNvSpPr txBox="1">
            <a:spLocks noChangeArrowheads="1"/>
          </p:cNvSpPr>
          <p:nvPr/>
        </p:nvSpPr>
        <p:spPr bwMode="auto">
          <a:xfrm>
            <a:off x="5988050" y="2684463"/>
            <a:ext cx="1312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</a:t>
            </a:r>
          </a:p>
          <a:p>
            <a:r>
              <a:rPr lang="en-US"/>
              <a:t>preposition</a:t>
            </a:r>
          </a:p>
        </p:txBody>
      </p:sp>
      <p:sp>
        <p:nvSpPr>
          <p:cNvPr id="89099" name="TextBox 21"/>
          <p:cNvSpPr txBox="1">
            <a:spLocks noChangeArrowheads="1"/>
          </p:cNvSpPr>
          <p:nvPr/>
        </p:nvSpPr>
        <p:spPr bwMode="auto">
          <a:xfrm>
            <a:off x="4379913" y="4367213"/>
            <a:ext cx="225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preposition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0800000">
            <a:off x="2576513" y="4737100"/>
            <a:ext cx="48069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9101" name="TextBox 27"/>
          <p:cNvSpPr txBox="1">
            <a:spLocks noChangeArrowheads="1"/>
          </p:cNvSpPr>
          <p:nvPr/>
        </p:nvSpPr>
        <p:spPr bwMode="auto">
          <a:xfrm>
            <a:off x="2995613" y="3709988"/>
            <a:ext cx="326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89102" name="TextBox 28"/>
          <p:cNvSpPr txBox="1">
            <a:spLocks noChangeArrowheads="1"/>
          </p:cNvSpPr>
          <p:nvPr/>
        </p:nvSpPr>
        <p:spPr bwMode="auto">
          <a:xfrm>
            <a:off x="2959100" y="5153025"/>
            <a:ext cx="329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adjectival prepositional phrase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DCE6F2"/>
                </a:solidFill>
              </a:rPr>
              <a:t>[</a:t>
            </a:r>
            <a:r>
              <a:rPr lang="en-US" smtClean="0"/>
              <a:t>reading arthur millers play the crucible our class learned about the witch trials in salem massachusetts</a:t>
            </a:r>
            <a:r>
              <a:rPr lang="en-US" smtClean="0">
                <a:solidFill>
                  <a:srgbClr val="DCE6F2"/>
                </a:solidFill>
              </a:rPr>
              <a:t>]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30688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rgbClr val="898989"/>
                </a:solidFill>
              </a:rPr>
              <a:t>independent clause</a:t>
            </a:r>
          </a:p>
          <a:p>
            <a:r>
              <a:rPr lang="en-US" smtClean="0">
                <a:solidFill>
                  <a:srgbClr val="898989"/>
                </a:solidFill>
              </a:rPr>
              <a:t>simple sentence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Reading Arthur Miller’s play </a:t>
            </a:r>
            <a:r>
              <a:rPr lang="en-US" i="1" smtClean="0"/>
              <a:t>The Crucible</a:t>
            </a:r>
            <a:r>
              <a:rPr lang="en-US" smtClean="0"/>
              <a:t>, our class learned about the witch trials in Salem, Massachusetts.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286000" y="2714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Reading Arthur Miller’s play </a:t>
            </a:r>
            <a:r>
              <a:rPr lang="en-US" i="1"/>
              <a:t>The Crucible</a:t>
            </a:r>
            <a:r>
              <a:rPr lang="en-US"/>
              <a:t>, our class learned about the witch trials in Salem, Massachusetts.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2486025"/>
            <a:ext cx="29384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801688" y="2466975"/>
            <a:ext cx="12334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-315119" y="3093245"/>
            <a:ext cx="1920875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377032" y="2910681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982663" y="4433888"/>
            <a:ext cx="27971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1458913" y="4284663"/>
            <a:ext cx="3698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6200000" flipH="1">
            <a:off x="1246981" y="5076032"/>
            <a:ext cx="1770063" cy="488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6200000" flipH="1">
            <a:off x="1531144" y="2886869"/>
            <a:ext cx="1268413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376488" y="3722688"/>
            <a:ext cx="35385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16200000" flipH="1">
            <a:off x="3706020" y="4145756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16200000" flipH="1">
            <a:off x="4321970" y="4129881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6200000" flipH="1">
            <a:off x="5132388" y="3975100"/>
            <a:ext cx="742950" cy="247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646738" y="4470400"/>
            <a:ext cx="25177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286000" y="2714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Reading Arthur Miller’s play </a:t>
            </a:r>
            <a:r>
              <a:rPr lang="en-US" i="1"/>
              <a:t>The Crucible</a:t>
            </a:r>
            <a:r>
              <a:rPr lang="en-US"/>
              <a:t>, our class learned about the witch trials in Salem, Massachusetts.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2486025"/>
            <a:ext cx="293846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290513" y="2068513"/>
            <a:ext cx="70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class</a:t>
            </a:r>
          </a:p>
        </p:txBody>
      </p:sp>
      <p:sp>
        <p:nvSpPr>
          <p:cNvPr id="94213" name="TextBox 7"/>
          <p:cNvSpPr txBox="1">
            <a:spLocks noChangeArrowheads="1"/>
          </p:cNvSpPr>
          <p:nvPr/>
        </p:nvSpPr>
        <p:spPr bwMode="auto">
          <a:xfrm>
            <a:off x="1422400" y="2093913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learned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801688" y="2466975"/>
            <a:ext cx="12334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6200000" flipH="1">
            <a:off x="-315119" y="3093245"/>
            <a:ext cx="1920875" cy="7096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377032" y="2910681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17" name="TextBox 14"/>
          <p:cNvSpPr txBox="1">
            <a:spLocks noChangeArrowheads="1"/>
          </p:cNvSpPr>
          <p:nvPr/>
        </p:nvSpPr>
        <p:spPr bwMode="auto">
          <a:xfrm rot="4436761">
            <a:off x="909637" y="260350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our</a:t>
            </a:r>
          </a:p>
        </p:txBody>
      </p:sp>
      <p:sp>
        <p:nvSpPr>
          <p:cNvPr id="94218" name="TextBox 15"/>
          <p:cNvSpPr txBox="1">
            <a:spLocks noChangeArrowheads="1"/>
          </p:cNvSpPr>
          <p:nvPr/>
        </p:nvSpPr>
        <p:spPr bwMode="auto">
          <a:xfrm rot="4436761">
            <a:off x="758032" y="3880644"/>
            <a:ext cx="608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</a:t>
            </a:r>
          </a:p>
        </p:txBody>
      </p:sp>
      <p:sp>
        <p:nvSpPr>
          <p:cNvPr id="94219" name="TextBox 16"/>
          <p:cNvSpPr txBox="1">
            <a:spLocks noChangeArrowheads="1"/>
          </p:cNvSpPr>
          <p:nvPr/>
        </p:nvSpPr>
        <p:spPr bwMode="auto">
          <a:xfrm>
            <a:off x="1023938" y="4100513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ding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982663" y="4433888"/>
            <a:ext cx="27971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1458913" y="4284663"/>
            <a:ext cx="3698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22" name="TextBox 23"/>
          <p:cNvSpPr txBox="1">
            <a:spLocks noChangeArrowheads="1"/>
          </p:cNvSpPr>
          <p:nvPr/>
        </p:nvSpPr>
        <p:spPr bwMode="auto">
          <a:xfrm>
            <a:off x="1644650" y="4038600"/>
            <a:ext cx="213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play (</a:t>
            </a:r>
            <a:r>
              <a:rPr lang="en-US" i="1"/>
              <a:t>The Crucible</a:t>
            </a:r>
            <a:r>
              <a:rPr lang="en-US"/>
              <a:t>)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6200000" flipH="1">
            <a:off x="1246981" y="5076032"/>
            <a:ext cx="1770063" cy="488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24" name="TextBox 27"/>
          <p:cNvSpPr txBox="1">
            <a:spLocks noChangeArrowheads="1"/>
          </p:cNvSpPr>
          <p:nvPr/>
        </p:nvSpPr>
        <p:spPr bwMode="auto">
          <a:xfrm rot="4436761">
            <a:off x="1571625" y="5049838"/>
            <a:ext cx="161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Arthur Miller’s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6200000" flipH="1">
            <a:off x="1531144" y="2886869"/>
            <a:ext cx="1268413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26" name="TextBox 29"/>
          <p:cNvSpPr txBox="1">
            <a:spLocks noChangeArrowheads="1"/>
          </p:cNvSpPr>
          <p:nvPr/>
        </p:nvSpPr>
        <p:spPr bwMode="auto">
          <a:xfrm rot="4436761">
            <a:off x="1996282" y="2755106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about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376488" y="3722688"/>
            <a:ext cx="353853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28" name="TextBox 32"/>
          <p:cNvSpPr txBox="1">
            <a:spLocks noChangeArrowheads="1"/>
          </p:cNvSpPr>
          <p:nvPr/>
        </p:nvSpPr>
        <p:spPr bwMode="auto">
          <a:xfrm>
            <a:off x="2938463" y="3352800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trials</a:t>
            </a: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16200000" flipH="1">
            <a:off x="3706020" y="4145756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30" name="TextBox 34"/>
          <p:cNvSpPr txBox="1">
            <a:spLocks noChangeArrowheads="1"/>
          </p:cNvSpPr>
          <p:nvPr/>
        </p:nvSpPr>
        <p:spPr bwMode="auto">
          <a:xfrm rot="4436761">
            <a:off x="4243387" y="3836988"/>
            <a:ext cx="50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16200000" flipH="1">
            <a:off x="4321970" y="4129881"/>
            <a:ext cx="1268412" cy="422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32" name="TextBox 36"/>
          <p:cNvSpPr txBox="1">
            <a:spLocks noChangeArrowheads="1"/>
          </p:cNvSpPr>
          <p:nvPr/>
        </p:nvSpPr>
        <p:spPr bwMode="auto">
          <a:xfrm rot="4436761">
            <a:off x="4841875" y="407035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witch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6200000" flipH="1">
            <a:off x="5132388" y="3975100"/>
            <a:ext cx="742950" cy="247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34" name="TextBox 38"/>
          <p:cNvSpPr txBox="1">
            <a:spLocks noChangeArrowheads="1"/>
          </p:cNvSpPr>
          <p:nvPr/>
        </p:nvSpPr>
        <p:spPr bwMode="auto">
          <a:xfrm rot="4436761">
            <a:off x="5547519" y="3823494"/>
            <a:ext cx="36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646738" y="4470400"/>
            <a:ext cx="25177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236" name="TextBox 42"/>
          <p:cNvSpPr txBox="1">
            <a:spLocks noChangeArrowheads="1"/>
          </p:cNvSpPr>
          <p:nvPr/>
        </p:nvSpPr>
        <p:spPr bwMode="auto">
          <a:xfrm>
            <a:off x="5788025" y="4071938"/>
            <a:ext cx="2506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Salem, Massachusetts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10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ctrTitle"/>
          </p:nvPr>
        </p:nvSpPr>
        <p:spPr>
          <a:xfrm>
            <a:off x="685800" y="2655888"/>
            <a:ext cx="7772400" cy="1470025"/>
          </a:xfrm>
        </p:spPr>
        <p:txBody>
          <a:bodyPr/>
          <a:lstStyle/>
          <a:p>
            <a:r>
              <a:rPr lang="en-US" smtClean="0"/>
              <a:t>mark twain was born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 november 30 1835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florida missouri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but moved to hannibal missouri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when he was five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3"/>
          <p:cNvSpPr>
            <a:spLocks noGrp="1"/>
          </p:cNvSpPr>
          <p:nvPr>
            <p:ph type="ctrTitle"/>
          </p:nvPr>
        </p:nvSpPr>
        <p:spPr>
          <a:xfrm>
            <a:off x="685800" y="2655888"/>
            <a:ext cx="7772400" cy="1470025"/>
          </a:xfrm>
        </p:spPr>
        <p:txBody>
          <a:bodyPr/>
          <a:lstStyle/>
          <a:p>
            <a:r>
              <a:rPr lang="en-US" smtClean="0"/>
              <a:t>mark twain was born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on november 30 1835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florida missouri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but moved to hannibal missouri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when     he    was   five</a:t>
            </a:r>
          </a:p>
        </p:txBody>
      </p:sp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2776538" y="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176463" y="514350"/>
            <a:ext cx="25225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776538" y="1831975"/>
            <a:ext cx="42259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121025" y="3101975"/>
            <a:ext cx="35004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8788" y="4462463"/>
            <a:ext cx="38417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7288" name="TextBox 12"/>
          <p:cNvSpPr txBox="1">
            <a:spLocks noChangeArrowheads="1"/>
          </p:cNvSpPr>
          <p:nvPr/>
        </p:nvSpPr>
        <p:spPr bwMode="auto">
          <a:xfrm>
            <a:off x="3970338" y="1463675"/>
            <a:ext cx="1493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97289" name="TextBox 13"/>
          <p:cNvSpPr txBox="1">
            <a:spLocks noChangeArrowheads="1"/>
          </p:cNvSpPr>
          <p:nvPr/>
        </p:nvSpPr>
        <p:spPr bwMode="auto">
          <a:xfrm>
            <a:off x="4268788" y="2655888"/>
            <a:ext cx="1493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97290" name="TextBox 14"/>
          <p:cNvSpPr txBox="1">
            <a:spLocks noChangeArrowheads="1"/>
          </p:cNvSpPr>
          <p:nvPr/>
        </p:nvSpPr>
        <p:spPr bwMode="auto">
          <a:xfrm>
            <a:off x="5314950" y="4035425"/>
            <a:ext cx="149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Proper Noun</a:t>
            </a:r>
          </a:p>
        </p:txBody>
      </p:sp>
      <p:sp>
        <p:nvSpPr>
          <p:cNvPr id="97291" name="TextBox 15"/>
          <p:cNvSpPr txBox="1">
            <a:spLocks noChangeArrowheads="1"/>
          </p:cNvSpPr>
          <p:nvPr/>
        </p:nvSpPr>
        <p:spPr bwMode="auto">
          <a:xfrm>
            <a:off x="4865688" y="46038"/>
            <a:ext cx="94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helping </a:t>
            </a:r>
          </a:p>
          <a:p>
            <a:r>
              <a:rPr lang="en-US"/>
              <a:t>verb</a:t>
            </a:r>
          </a:p>
        </p:txBody>
      </p:sp>
      <p:sp>
        <p:nvSpPr>
          <p:cNvPr id="97292" name="TextBox 16"/>
          <p:cNvSpPr txBox="1">
            <a:spLocks noChangeArrowheads="1"/>
          </p:cNvSpPr>
          <p:nvPr/>
        </p:nvSpPr>
        <p:spPr bwMode="auto">
          <a:xfrm>
            <a:off x="5807075" y="-4445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past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97293" name="TextBox 17"/>
          <p:cNvSpPr txBox="1">
            <a:spLocks noChangeArrowheads="1"/>
          </p:cNvSpPr>
          <p:nvPr/>
        </p:nvSpPr>
        <p:spPr bwMode="auto">
          <a:xfrm>
            <a:off x="1343025" y="1649413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97294" name="TextBox 18"/>
          <p:cNvSpPr txBox="1">
            <a:spLocks noChangeArrowheads="1"/>
          </p:cNvSpPr>
          <p:nvPr/>
        </p:nvSpPr>
        <p:spPr bwMode="auto">
          <a:xfrm>
            <a:off x="1520825" y="2919413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97295" name="TextBox 19"/>
          <p:cNvSpPr txBox="1">
            <a:spLocks noChangeArrowheads="1"/>
          </p:cNvSpPr>
          <p:nvPr/>
        </p:nvSpPr>
        <p:spPr bwMode="auto">
          <a:xfrm>
            <a:off x="458788" y="3943350"/>
            <a:ext cx="1443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coordinating</a:t>
            </a:r>
          </a:p>
          <a:p>
            <a:r>
              <a:rPr lang="en-US"/>
              <a:t>conjunction</a:t>
            </a:r>
          </a:p>
        </p:txBody>
      </p:sp>
      <p:sp>
        <p:nvSpPr>
          <p:cNvPr id="97296" name="TextBox 20"/>
          <p:cNvSpPr txBox="1">
            <a:spLocks noChangeArrowheads="1"/>
          </p:cNvSpPr>
          <p:nvPr/>
        </p:nvSpPr>
        <p:spPr bwMode="auto">
          <a:xfrm>
            <a:off x="2000250" y="3943350"/>
            <a:ext cx="1312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past tense</a:t>
            </a:r>
          </a:p>
          <a:p>
            <a:r>
              <a:rPr lang="en-US"/>
              <a:t>action verb</a:t>
            </a:r>
          </a:p>
        </p:txBody>
      </p:sp>
      <p:sp>
        <p:nvSpPr>
          <p:cNvPr id="97297" name="TextBox 21"/>
          <p:cNvSpPr txBox="1">
            <a:spLocks noChangeArrowheads="1"/>
          </p:cNvSpPr>
          <p:nvPr/>
        </p:nvSpPr>
        <p:spPr bwMode="auto">
          <a:xfrm>
            <a:off x="3313113" y="4035425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preposition</a:t>
            </a:r>
          </a:p>
        </p:txBody>
      </p:sp>
      <p:sp>
        <p:nvSpPr>
          <p:cNvPr id="97298" name="TextBox 22"/>
          <p:cNvSpPr txBox="1">
            <a:spLocks noChangeArrowheads="1"/>
          </p:cNvSpPr>
          <p:nvPr/>
        </p:nvSpPr>
        <p:spPr bwMode="auto">
          <a:xfrm>
            <a:off x="2000250" y="524986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subordinating</a:t>
            </a:r>
          </a:p>
          <a:p>
            <a:r>
              <a:rPr lang="en-US"/>
              <a:t>conjunction</a:t>
            </a:r>
          </a:p>
        </p:txBody>
      </p:sp>
      <p:sp>
        <p:nvSpPr>
          <p:cNvPr id="97299" name="TextBox 23"/>
          <p:cNvSpPr txBox="1">
            <a:spLocks noChangeArrowheads="1"/>
          </p:cNvSpPr>
          <p:nvPr/>
        </p:nvSpPr>
        <p:spPr bwMode="auto">
          <a:xfrm>
            <a:off x="3709988" y="5105400"/>
            <a:ext cx="13001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person</a:t>
            </a:r>
          </a:p>
          <a:p>
            <a:r>
              <a:rPr lang="en-US"/>
              <a:t>nominative </a:t>
            </a:r>
          </a:p>
          <a:p>
            <a:r>
              <a:rPr lang="en-US"/>
              <a:t>pronoun</a:t>
            </a:r>
          </a:p>
        </p:txBody>
      </p:sp>
      <p:sp>
        <p:nvSpPr>
          <p:cNvPr id="97300" name="TextBox 24"/>
          <p:cNvSpPr txBox="1">
            <a:spLocks noChangeArrowheads="1"/>
          </p:cNvSpPr>
          <p:nvPr/>
        </p:nvSpPr>
        <p:spPr bwMode="auto">
          <a:xfrm>
            <a:off x="4856163" y="5381625"/>
            <a:ext cx="135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person</a:t>
            </a:r>
          </a:p>
          <a:p>
            <a:r>
              <a:rPr lang="en-US"/>
              <a:t>linking verb</a:t>
            </a:r>
          </a:p>
        </p:txBody>
      </p:sp>
      <p:sp>
        <p:nvSpPr>
          <p:cNvPr id="97301" name="TextBox 25"/>
          <p:cNvSpPr txBox="1">
            <a:spLocks noChangeArrowheads="1"/>
          </p:cNvSpPr>
          <p:nvPr/>
        </p:nvSpPr>
        <p:spPr bwMode="auto">
          <a:xfrm>
            <a:off x="6261100" y="5527675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adjective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/>
          <p:cNvSpPr>
            <a:spLocks noGrp="1"/>
          </p:cNvSpPr>
          <p:nvPr>
            <p:ph type="ctrTitle"/>
          </p:nvPr>
        </p:nvSpPr>
        <p:spPr>
          <a:xfrm>
            <a:off x="685800" y="2655888"/>
            <a:ext cx="7772400" cy="1470025"/>
          </a:xfrm>
        </p:spPr>
        <p:txBody>
          <a:bodyPr/>
          <a:lstStyle/>
          <a:p>
            <a:r>
              <a:rPr lang="en-US" smtClean="0"/>
              <a:t>mark twain was born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on november 30 1835</a:t>
            </a:r>
            <a:r>
              <a:rPr lang="en-US" smtClean="0">
                <a:solidFill>
                  <a:srgbClr val="C6D9F1"/>
                </a:solidFill>
              </a:rPr>
              <a:t>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in florida missouri</a:t>
            </a:r>
            <a:r>
              <a:rPr lang="en-US" smtClean="0">
                <a:solidFill>
                  <a:srgbClr val="C6D9F1"/>
                </a:solidFill>
              </a:rPr>
              <a:t>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but moved </a:t>
            </a:r>
            <a:r>
              <a:rPr lang="en-US" smtClean="0">
                <a:solidFill>
                  <a:srgbClr val="C6D9F1"/>
                </a:solidFill>
              </a:rPr>
              <a:t>(</a:t>
            </a:r>
            <a:r>
              <a:rPr lang="en-US" smtClean="0"/>
              <a:t>to hannibal missouri</a:t>
            </a:r>
            <a:r>
              <a:rPr lang="en-US" smtClean="0">
                <a:solidFill>
                  <a:srgbClr val="C6D9F1"/>
                </a:solidFill>
              </a:rPr>
              <a:t>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when he was five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12975" y="508000"/>
            <a:ext cx="252253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47975" y="1868488"/>
            <a:ext cx="411956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138488" y="3121025"/>
            <a:ext cx="33750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173538" y="4498975"/>
            <a:ext cx="39719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8311" name="TextBox 11"/>
          <p:cNvSpPr txBox="1">
            <a:spLocks noChangeArrowheads="1"/>
          </p:cNvSpPr>
          <p:nvPr/>
        </p:nvSpPr>
        <p:spPr bwMode="auto">
          <a:xfrm>
            <a:off x="2847975" y="1397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98312" name="TextBox 12"/>
          <p:cNvSpPr txBox="1">
            <a:spLocks noChangeArrowheads="1"/>
          </p:cNvSpPr>
          <p:nvPr/>
        </p:nvSpPr>
        <p:spPr bwMode="auto">
          <a:xfrm>
            <a:off x="3819525" y="5530850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98313" name="TextBox 13"/>
          <p:cNvSpPr txBox="1">
            <a:spLocks noChangeArrowheads="1"/>
          </p:cNvSpPr>
          <p:nvPr/>
        </p:nvSpPr>
        <p:spPr bwMode="auto">
          <a:xfrm>
            <a:off x="5613400" y="1397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 verb</a:t>
            </a:r>
          </a:p>
        </p:txBody>
      </p:sp>
      <p:sp>
        <p:nvSpPr>
          <p:cNvPr id="98314" name="TextBox 14"/>
          <p:cNvSpPr txBox="1">
            <a:spLocks noChangeArrowheads="1"/>
          </p:cNvSpPr>
          <p:nvPr/>
        </p:nvSpPr>
        <p:spPr bwMode="auto">
          <a:xfrm>
            <a:off x="3763963" y="1447800"/>
            <a:ext cx="263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the preposition</a:t>
            </a:r>
          </a:p>
        </p:txBody>
      </p:sp>
      <p:sp>
        <p:nvSpPr>
          <p:cNvPr id="98315" name="TextBox 15"/>
          <p:cNvSpPr txBox="1">
            <a:spLocks noChangeArrowheads="1"/>
          </p:cNvSpPr>
          <p:nvPr/>
        </p:nvSpPr>
        <p:spPr bwMode="auto">
          <a:xfrm>
            <a:off x="3417888" y="2655888"/>
            <a:ext cx="263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the preposition</a:t>
            </a:r>
          </a:p>
        </p:txBody>
      </p:sp>
      <p:sp>
        <p:nvSpPr>
          <p:cNvPr id="98316" name="TextBox 16"/>
          <p:cNvSpPr txBox="1">
            <a:spLocks noChangeArrowheads="1"/>
          </p:cNvSpPr>
          <p:nvPr/>
        </p:nvSpPr>
        <p:spPr bwMode="auto">
          <a:xfrm>
            <a:off x="4778375" y="4132263"/>
            <a:ext cx="263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object of the preposition</a:t>
            </a:r>
          </a:p>
        </p:txBody>
      </p:sp>
      <p:sp>
        <p:nvSpPr>
          <p:cNvPr id="98317" name="TextBox 17"/>
          <p:cNvSpPr txBox="1">
            <a:spLocks noChangeArrowheads="1"/>
          </p:cNvSpPr>
          <p:nvPr/>
        </p:nvSpPr>
        <p:spPr bwMode="auto">
          <a:xfrm>
            <a:off x="4598988" y="5345113"/>
            <a:ext cx="1300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intransitive </a:t>
            </a:r>
          </a:p>
          <a:p>
            <a:r>
              <a:rPr lang="en-US"/>
              <a:t>verb</a:t>
            </a:r>
          </a:p>
        </p:txBody>
      </p:sp>
      <p:sp>
        <p:nvSpPr>
          <p:cNvPr id="98318" name="TextBox 18"/>
          <p:cNvSpPr txBox="1">
            <a:spLocks noChangeArrowheads="1"/>
          </p:cNvSpPr>
          <p:nvPr/>
        </p:nvSpPr>
        <p:spPr bwMode="auto">
          <a:xfrm>
            <a:off x="5908675" y="5345113"/>
            <a:ext cx="113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predicate</a:t>
            </a:r>
          </a:p>
          <a:p>
            <a:r>
              <a:rPr lang="en-US"/>
              <a:t>adjective</a:t>
            </a:r>
          </a:p>
        </p:txBody>
      </p:sp>
      <p:sp>
        <p:nvSpPr>
          <p:cNvPr id="98319" name="TextBox 19"/>
          <p:cNvSpPr txBox="1">
            <a:spLocks noChangeArrowheads="1"/>
          </p:cNvSpPr>
          <p:nvPr/>
        </p:nvSpPr>
        <p:spPr bwMode="auto">
          <a:xfrm>
            <a:off x="2967038" y="2287588"/>
            <a:ext cx="326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98320" name="TextBox 20"/>
          <p:cNvSpPr txBox="1">
            <a:spLocks noChangeArrowheads="1"/>
          </p:cNvSpPr>
          <p:nvPr/>
        </p:nvSpPr>
        <p:spPr bwMode="auto">
          <a:xfrm>
            <a:off x="3103563" y="3622675"/>
            <a:ext cx="326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  <p:sp>
        <p:nvSpPr>
          <p:cNvPr id="98321" name="TextBox 21"/>
          <p:cNvSpPr txBox="1">
            <a:spLocks noChangeArrowheads="1"/>
          </p:cNvSpPr>
          <p:nvPr/>
        </p:nvSpPr>
        <p:spPr bwMode="auto">
          <a:xfrm>
            <a:off x="4275138" y="4921250"/>
            <a:ext cx="326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prepositional phrase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ctrTitle"/>
          </p:nvPr>
        </p:nvSpPr>
        <p:spPr>
          <a:xfrm>
            <a:off x="685800" y="2655888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C6D9F1"/>
                </a:solidFill>
              </a:rPr>
              <a:t>[</a:t>
            </a:r>
            <a:r>
              <a:rPr lang="en-US" smtClean="0"/>
              <a:t>mark twain was born on november 30 1835 in florida missouri but moved to hannibal missouri</a:t>
            </a:r>
            <a:r>
              <a:rPr lang="en-US" smtClean="0">
                <a:solidFill>
                  <a:srgbClr val="C6D9F1"/>
                </a:solidFill>
              </a:rPr>
              <a:t>]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C6D9F1"/>
                </a:solidFill>
              </a:rPr>
              <a:t>[</a:t>
            </a:r>
            <a:r>
              <a:rPr lang="en-US" smtClean="0"/>
              <a:t>when he was five</a:t>
            </a:r>
            <a:r>
              <a:rPr lang="en-US" smtClean="0">
                <a:solidFill>
                  <a:srgbClr val="C6D9F1"/>
                </a:solidFill>
              </a:rPr>
              <a:t>]</a:t>
            </a:r>
          </a:p>
        </p:txBody>
      </p:sp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3592513" y="801688"/>
            <a:ext cx="218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independent clause</a:t>
            </a:r>
          </a:p>
        </p:txBody>
      </p:sp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3048000" y="4535488"/>
            <a:ext cx="300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adverbial dependent clause</a:t>
            </a:r>
          </a:p>
        </p:txBody>
      </p:sp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3592513" y="6202363"/>
            <a:ext cx="204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complex sentence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edgar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allan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poe</a:t>
            </a:r>
            <a:r>
              <a:rPr lang="en-US" dirty="0" smtClean="0">
                <a:ea typeface="+mj-ea"/>
                <a:cs typeface="+mj-cs"/>
              </a:rPr>
              <a:t> laments the loss </a:t>
            </a:r>
            <a:r>
              <a:rPr lang="en-US" dirty="0" smtClean="0">
                <a:ea typeface="+mj-ea"/>
                <a:cs typeface="+mj-cs"/>
              </a:rPr>
              <a:t>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his </a:t>
            </a:r>
            <a:r>
              <a:rPr lang="en-US" dirty="0" smtClean="0">
                <a:ea typeface="+mj-ea"/>
                <a:cs typeface="+mj-cs"/>
              </a:rPr>
              <a:t>wife </a:t>
            </a:r>
            <a:r>
              <a:rPr lang="en-US" dirty="0" err="1" smtClean="0">
                <a:ea typeface="+mj-ea"/>
                <a:cs typeface="+mj-cs"/>
              </a:rPr>
              <a:t>virginia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 </a:t>
            </a:r>
            <a:r>
              <a:rPr lang="en-US" dirty="0" smtClean="0">
                <a:ea typeface="+mj-ea"/>
                <a:cs typeface="+mj-cs"/>
              </a:rPr>
              <a:t>his poem </a:t>
            </a:r>
            <a:r>
              <a:rPr lang="en-US" dirty="0" err="1" smtClean="0">
                <a:ea typeface="+mj-ea"/>
                <a:cs typeface="+mj-cs"/>
              </a:rPr>
              <a:t>annabel</a:t>
            </a:r>
            <a:r>
              <a:rPr lang="en-US" dirty="0" smtClean="0">
                <a:ea typeface="+mj-ea"/>
                <a:cs typeface="+mj-cs"/>
              </a:rPr>
              <a:t> lee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72043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clause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75210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Mark Twain was born on November 30, 1835, in Florida, Missouri, but moved to Hannibal, Missouri, when he was five.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5"/>
          <p:cNvSpPr txBox="1">
            <a:spLocks noChangeArrowheads="1"/>
          </p:cNvSpPr>
          <p:nvPr/>
        </p:nvSpPr>
        <p:spPr bwMode="auto">
          <a:xfrm>
            <a:off x="947738" y="96838"/>
            <a:ext cx="6902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Mark Twain was born on November 30, 1835, in Florida, Missouri, </a:t>
            </a:r>
          </a:p>
          <a:p>
            <a:r>
              <a:rPr lang="en-US"/>
              <a:t>but moved to Hannibal, Missouri, when he was five.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5113" y="3035300"/>
            <a:ext cx="19526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2217738" y="3033713"/>
            <a:ext cx="909637" cy="9096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217738" y="2312988"/>
            <a:ext cx="909637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487488" y="30051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127375" y="2312988"/>
            <a:ext cx="24272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4645025" y="2314575"/>
            <a:ext cx="909638" cy="9096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3733801" y="2312987"/>
            <a:ext cx="1630362" cy="1630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554663" y="3222625"/>
            <a:ext cx="1989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5327650" y="3941763"/>
            <a:ext cx="199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3127375" y="3943350"/>
            <a:ext cx="15113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516313" y="3944938"/>
            <a:ext cx="909637" cy="9096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4425950" y="4852988"/>
            <a:ext cx="199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5400000">
            <a:off x="2311400" y="3128963"/>
            <a:ext cx="1630363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1620838" y="6153150"/>
            <a:ext cx="30178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rot="5400000">
            <a:off x="1990725" y="6122988"/>
            <a:ext cx="89058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16200000" flipH="1">
            <a:off x="3306763" y="5678488"/>
            <a:ext cx="469900" cy="469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2135188" y="4562475"/>
            <a:ext cx="1812925" cy="5683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5"/>
          <p:cNvSpPr txBox="1">
            <a:spLocks noChangeArrowheads="1"/>
          </p:cNvSpPr>
          <p:nvPr/>
        </p:nvSpPr>
        <p:spPr bwMode="auto">
          <a:xfrm>
            <a:off x="947738" y="96838"/>
            <a:ext cx="6902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Mark Twain was born on November 30, 1835, in Florida, Missouri, </a:t>
            </a:r>
          </a:p>
          <a:p>
            <a:r>
              <a:rPr lang="en-US"/>
              <a:t>but moved to Hannibal, Missouri, when he was five.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5113" y="3035300"/>
            <a:ext cx="19526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2217738" y="3033713"/>
            <a:ext cx="909637" cy="9096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217738" y="2312988"/>
            <a:ext cx="909637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487488" y="30051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07" name="TextBox 15"/>
          <p:cNvSpPr txBox="1">
            <a:spLocks noChangeArrowheads="1"/>
          </p:cNvSpPr>
          <p:nvPr/>
        </p:nvSpPr>
        <p:spPr bwMode="auto">
          <a:xfrm>
            <a:off x="265113" y="2663825"/>
            <a:ext cx="1360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Mark Twain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127375" y="2312988"/>
            <a:ext cx="2427288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09" name="TextBox 18"/>
          <p:cNvSpPr txBox="1">
            <a:spLocks noChangeArrowheads="1"/>
          </p:cNvSpPr>
          <p:nvPr/>
        </p:nvSpPr>
        <p:spPr bwMode="auto">
          <a:xfrm>
            <a:off x="3127375" y="1943100"/>
            <a:ext cx="113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was born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4645025" y="2314575"/>
            <a:ext cx="909638" cy="9096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3733801" y="2312987"/>
            <a:ext cx="1630362" cy="1630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554663" y="3222625"/>
            <a:ext cx="19891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13" name="TextBox 23"/>
          <p:cNvSpPr txBox="1">
            <a:spLocks noChangeArrowheads="1"/>
          </p:cNvSpPr>
          <p:nvPr/>
        </p:nvSpPr>
        <p:spPr bwMode="auto">
          <a:xfrm>
            <a:off x="5554663" y="285432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Florida, Missouri</a:t>
            </a:r>
          </a:p>
        </p:txBody>
      </p:sp>
      <p:sp>
        <p:nvSpPr>
          <p:cNvPr id="102414" name="TextBox 24"/>
          <p:cNvSpPr txBox="1">
            <a:spLocks noChangeArrowheads="1"/>
          </p:cNvSpPr>
          <p:nvPr/>
        </p:nvSpPr>
        <p:spPr bwMode="auto">
          <a:xfrm rot="2700000">
            <a:off x="5122069" y="2502694"/>
            <a:ext cx="36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</a:t>
            </a:r>
          </a:p>
        </p:txBody>
      </p:sp>
      <p:sp>
        <p:nvSpPr>
          <p:cNvPr id="102415" name="TextBox 25"/>
          <p:cNvSpPr txBox="1">
            <a:spLocks noChangeArrowheads="1"/>
          </p:cNvSpPr>
          <p:nvPr/>
        </p:nvSpPr>
        <p:spPr bwMode="auto">
          <a:xfrm rot="2700000">
            <a:off x="4131469" y="2409032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5327650" y="3941763"/>
            <a:ext cx="199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17" name="TextBox 28"/>
          <p:cNvSpPr txBox="1">
            <a:spLocks noChangeArrowheads="1"/>
          </p:cNvSpPr>
          <p:nvPr/>
        </p:nvSpPr>
        <p:spPr bwMode="auto">
          <a:xfrm>
            <a:off x="5440363" y="3571875"/>
            <a:ext cx="221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November 30, 1835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3127375" y="3943350"/>
            <a:ext cx="15113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19" name="TextBox 31"/>
          <p:cNvSpPr txBox="1">
            <a:spLocks noChangeArrowheads="1"/>
          </p:cNvSpPr>
          <p:nvPr/>
        </p:nvSpPr>
        <p:spPr bwMode="auto">
          <a:xfrm>
            <a:off x="3187700" y="357505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moved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516313" y="3944938"/>
            <a:ext cx="909637" cy="9096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4425950" y="4852988"/>
            <a:ext cx="199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22" name="TextBox 34"/>
          <p:cNvSpPr txBox="1">
            <a:spLocks noChangeArrowheads="1"/>
          </p:cNvSpPr>
          <p:nvPr/>
        </p:nvSpPr>
        <p:spPr bwMode="auto">
          <a:xfrm>
            <a:off x="4425950" y="448468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Hannibal, Missouri</a:t>
            </a:r>
          </a:p>
        </p:txBody>
      </p:sp>
      <p:sp>
        <p:nvSpPr>
          <p:cNvPr id="102423" name="TextBox 35"/>
          <p:cNvSpPr txBox="1">
            <a:spLocks noChangeArrowheads="1"/>
          </p:cNvSpPr>
          <p:nvPr/>
        </p:nvSpPr>
        <p:spPr bwMode="auto">
          <a:xfrm rot="2700000">
            <a:off x="3987006" y="4133057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5400000">
            <a:off x="2311400" y="3128963"/>
            <a:ext cx="1630363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25" name="TextBox 40"/>
          <p:cNvSpPr txBox="1">
            <a:spLocks noChangeArrowheads="1"/>
          </p:cNvSpPr>
          <p:nvPr/>
        </p:nvSpPr>
        <p:spPr bwMode="auto">
          <a:xfrm rot="-5400000">
            <a:off x="2688431" y="2923382"/>
            <a:ext cx="506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but</a:t>
            </a: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1620838" y="6153150"/>
            <a:ext cx="301783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rot="5400000">
            <a:off x="1990725" y="6122988"/>
            <a:ext cx="89058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28" name="TextBox 43"/>
          <p:cNvSpPr txBox="1">
            <a:spLocks noChangeArrowheads="1"/>
          </p:cNvSpPr>
          <p:nvPr/>
        </p:nvSpPr>
        <p:spPr bwMode="auto">
          <a:xfrm>
            <a:off x="1620838" y="57848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</a:t>
            </a:r>
          </a:p>
        </p:txBody>
      </p:sp>
      <p:sp>
        <p:nvSpPr>
          <p:cNvPr id="102429" name="TextBox 44"/>
          <p:cNvSpPr txBox="1">
            <a:spLocks noChangeArrowheads="1"/>
          </p:cNvSpPr>
          <p:nvPr/>
        </p:nvSpPr>
        <p:spPr bwMode="auto">
          <a:xfrm>
            <a:off x="2603500" y="578485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was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16200000" flipH="1">
            <a:off x="3306763" y="5678488"/>
            <a:ext cx="469900" cy="469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31" name="TextBox 49"/>
          <p:cNvSpPr txBox="1">
            <a:spLocks noChangeArrowheads="1"/>
          </p:cNvSpPr>
          <p:nvPr/>
        </p:nvSpPr>
        <p:spPr bwMode="auto">
          <a:xfrm>
            <a:off x="3776663" y="5753100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five</a:t>
            </a:r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2135188" y="4562475"/>
            <a:ext cx="1812925" cy="5683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433" name="TextBox 52"/>
          <p:cNvSpPr txBox="1">
            <a:spLocks noChangeArrowheads="1"/>
          </p:cNvSpPr>
          <p:nvPr/>
        </p:nvSpPr>
        <p:spPr bwMode="auto">
          <a:xfrm>
            <a:off x="2603500" y="4668838"/>
            <a:ext cx="74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11</a:t>
            </a:r>
          </a:p>
        </p:txBody>
      </p:sp>
      <p:sp>
        <p:nvSpPr>
          <p:cNvPr id="10342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/>
              <a:t>give a yearbook to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whoever paid for one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/>
              <a:t>give a yearbook to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whoever paid for one</a:t>
            </a: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1768475" y="1489075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/>
              <a:t>present tense</a:t>
            </a:r>
          </a:p>
          <a:p>
            <a:pPr defTabSz="914400"/>
            <a:r>
              <a:rPr lang="en-US" dirty="0"/>
              <a:t>action verb</a:t>
            </a: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3336925" y="17637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/>
              <a:t>article</a:t>
            </a:r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5943600" y="167798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preposition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/>
        </p:nvSpPr>
        <p:spPr bwMode="auto">
          <a:xfrm>
            <a:off x="4705350" y="1677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/>
              <a:t>noun</a:t>
            </a:r>
          </a:p>
        </p:txBody>
      </p:sp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4997450" y="301942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preposition</a:t>
            </a:r>
          </a:p>
        </p:txBody>
      </p:sp>
      <p:sp>
        <p:nvSpPr>
          <p:cNvPr id="105480" name="Text Box 10"/>
          <p:cNvSpPr txBox="1">
            <a:spLocks noChangeArrowheads="1"/>
          </p:cNvSpPr>
          <p:nvPr/>
        </p:nvSpPr>
        <p:spPr bwMode="auto">
          <a:xfrm>
            <a:off x="4051300" y="2600325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past tense </a:t>
            </a:r>
          </a:p>
          <a:p>
            <a:pPr defTabSz="914400"/>
            <a:r>
              <a:rPr lang="en-US"/>
              <a:t>action verb</a:t>
            </a:r>
          </a:p>
        </p:txBody>
      </p:sp>
      <p:sp>
        <p:nvSpPr>
          <p:cNvPr id="105481" name="Text Box 11"/>
          <p:cNvSpPr txBox="1">
            <a:spLocks noChangeArrowheads="1"/>
          </p:cNvSpPr>
          <p:nvPr/>
        </p:nvSpPr>
        <p:spPr bwMode="auto">
          <a:xfrm>
            <a:off x="1768475" y="29337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reflexive pronoun</a:t>
            </a:r>
          </a:p>
        </p:txBody>
      </p:sp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6299200" y="2751138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indefinite</a:t>
            </a:r>
          </a:p>
          <a:p>
            <a:pPr defTabSz="914400"/>
            <a:r>
              <a:rPr lang="en-US"/>
              <a:t>prounoun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mtClean="0"/>
              <a:t>give a yearbook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(to whoever paid (for one))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854325" y="125730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transitive </a:t>
            </a:r>
          </a:p>
          <a:p>
            <a:pPr defTabSz="914400"/>
            <a:r>
              <a:rPr lang="en-US"/>
              <a:t>verb</a:t>
            </a: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4289425" y="13112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direct object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517775" y="3019425"/>
            <a:ext cx="448468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4289425" y="266858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object of preposition</a:t>
            </a:r>
          </a:p>
        </p:txBody>
      </p:sp>
      <p:sp>
        <p:nvSpPr>
          <p:cNvPr id="106503" name="Text Box 14"/>
          <p:cNvSpPr txBox="1">
            <a:spLocks noChangeArrowheads="1"/>
          </p:cNvSpPr>
          <p:nvPr/>
        </p:nvSpPr>
        <p:spPr bwMode="auto">
          <a:xfrm>
            <a:off x="3108325" y="30353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subject</a:t>
            </a:r>
          </a:p>
        </p:txBody>
      </p:sp>
      <p:sp>
        <p:nvSpPr>
          <p:cNvPr id="106504" name="Text Box 15"/>
          <p:cNvSpPr txBox="1">
            <a:spLocks noChangeArrowheads="1"/>
          </p:cNvSpPr>
          <p:nvPr/>
        </p:nvSpPr>
        <p:spPr bwMode="auto">
          <a:xfrm>
            <a:off x="4383088" y="303530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intransitive </a:t>
            </a:r>
          </a:p>
          <a:p>
            <a:pPr defTabSz="914400"/>
            <a:r>
              <a:rPr lang="en-US"/>
              <a:t>verb</a:t>
            </a:r>
          </a:p>
        </p:txBody>
      </p:sp>
      <p:sp>
        <p:nvSpPr>
          <p:cNvPr id="106505" name="Text Box 17"/>
          <p:cNvSpPr txBox="1">
            <a:spLocks noChangeArrowheads="1"/>
          </p:cNvSpPr>
          <p:nvPr/>
        </p:nvSpPr>
        <p:spPr bwMode="auto">
          <a:xfrm>
            <a:off x="6229350" y="3078163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object </a:t>
            </a:r>
          </a:p>
          <a:p>
            <a:pPr defTabSz="914400"/>
            <a:r>
              <a:rPr lang="en-US"/>
              <a:t>of preposition</a:t>
            </a:r>
          </a:p>
        </p:txBody>
      </p:sp>
      <p:sp>
        <p:nvSpPr>
          <p:cNvPr id="106506" name="Text Box 18"/>
          <p:cNvSpPr txBox="1">
            <a:spLocks noChangeArrowheads="1"/>
          </p:cNvSpPr>
          <p:nvPr/>
        </p:nvSpPr>
        <p:spPr bwMode="auto">
          <a:xfrm>
            <a:off x="2036763" y="39370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adverbial prepositional phrase</a:t>
            </a:r>
          </a:p>
        </p:txBody>
      </p:sp>
      <p:sp>
        <p:nvSpPr>
          <p:cNvPr id="106507" name="Text Box 19"/>
          <p:cNvSpPr txBox="1">
            <a:spLocks noChangeArrowheads="1"/>
          </p:cNvSpPr>
          <p:nvPr/>
        </p:nvSpPr>
        <p:spPr bwMode="auto">
          <a:xfrm>
            <a:off x="5705475" y="4089400"/>
            <a:ext cx="1543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adverbial </a:t>
            </a:r>
          </a:p>
          <a:p>
            <a:pPr defTabSz="914400"/>
            <a:r>
              <a:rPr lang="en-US"/>
              <a:t>prepositional </a:t>
            </a:r>
          </a:p>
          <a:p>
            <a:pPr defTabSz="914400"/>
            <a:r>
              <a:rPr lang="en-US"/>
              <a:t>phrase</a:t>
            </a:r>
          </a:p>
        </p:txBody>
      </p:sp>
      <p:sp>
        <p:nvSpPr>
          <p:cNvPr id="106508" name="Rectangle 20"/>
          <p:cNvSpPr>
            <a:spLocks/>
          </p:cNvSpPr>
          <p:nvPr/>
        </p:nvSpPr>
        <p:spPr bwMode="auto">
          <a:xfrm>
            <a:off x="838200" y="50053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latin typeface="Calibri" charset="0"/>
              </a:rPr>
              <a:t>(You)</a:t>
            </a:r>
          </a:p>
        </p:txBody>
      </p:sp>
      <p:sp>
        <p:nvSpPr>
          <p:cNvPr id="106509" name="Text Box 21"/>
          <p:cNvSpPr txBox="1">
            <a:spLocks noChangeArrowheads="1"/>
          </p:cNvSpPr>
          <p:nvPr/>
        </p:nvSpPr>
        <p:spPr bwMode="auto">
          <a:xfrm>
            <a:off x="4289425" y="518795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Subject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6CCFF"/>
                </a:solidFill>
              </a:rPr>
              <a:t>[</a:t>
            </a:r>
            <a:r>
              <a:rPr lang="en-US" sz="4000" dirty="0" smtClean="0"/>
              <a:t>give a yearbook to</a:t>
            </a:r>
            <a:r>
              <a:rPr lang="en-US" sz="4000" dirty="0" smtClean="0">
                <a:solidFill>
                  <a:srgbClr val="66CCFF"/>
                </a:solidFill>
              </a:rPr>
              <a:t>]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66CCFF"/>
                </a:solidFill>
              </a:rPr>
              <a:t>[</a:t>
            </a:r>
            <a:r>
              <a:rPr lang="en-US" sz="4000" dirty="0" smtClean="0"/>
              <a:t>whoever paid for one</a:t>
            </a:r>
            <a:r>
              <a:rPr lang="en-US" sz="4000" dirty="0" smtClean="0">
                <a:solidFill>
                  <a:srgbClr val="66CCFF"/>
                </a:solidFill>
              </a:rPr>
              <a:t>]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416300" y="176371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independent clause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44850" y="291782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noun dependent clause</a:t>
            </a:r>
          </a:p>
        </p:txBody>
      </p:sp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3416300" y="50927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complex sentence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Give a yearbook to whoever paid for one.</a:t>
            </a:r>
          </a:p>
        </p:txBody>
      </p:sp>
      <p:sp>
        <p:nvSpPr>
          <p:cNvPr id="10854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5"/>
          <p:cNvSpPr txBox="1">
            <a:spLocks noChangeArrowheads="1"/>
          </p:cNvSpPr>
          <p:nvPr/>
        </p:nvSpPr>
        <p:spPr bwMode="auto">
          <a:xfrm>
            <a:off x="947738" y="96838"/>
            <a:ext cx="4403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Give a yearbook to whoever paid for one.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5113" y="3030538"/>
            <a:ext cx="3892550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487488" y="30051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" name="Straight Connector 14"/>
          <p:cNvCxnSpPr>
            <a:cxnSpLocks noChangeShapeType="1"/>
          </p:cNvCxnSpPr>
          <p:nvPr/>
        </p:nvCxnSpPr>
        <p:spPr bwMode="auto">
          <a:xfrm rot="5400000">
            <a:off x="2528094" y="2797969"/>
            <a:ext cx="476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2917825" y="3036888"/>
            <a:ext cx="706437" cy="706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" name="Straight Connector 20"/>
          <p:cNvCxnSpPr>
            <a:cxnSpLocks noChangeShapeType="1"/>
          </p:cNvCxnSpPr>
          <p:nvPr/>
        </p:nvCxnSpPr>
        <p:spPr bwMode="auto">
          <a:xfrm rot="16200000" flipH="1">
            <a:off x="3451225" y="3036888"/>
            <a:ext cx="1055687" cy="10556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4791075" y="3738563"/>
            <a:ext cx="1687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" name="Straight Connector 14"/>
          <p:cNvCxnSpPr>
            <a:cxnSpLocks noChangeShapeType="1"/>
          </p:cNvCxnSpPr>
          <p:nvPr/>
        </p:nvCxnSpPr>
        <p:spPr bwMode="auto">
          <a:xfrm rot="5400000">
            <a:off x="5418138" y="37417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 rot="16200000" flipH="1">
            <a:off x="6124575" y="3743325"/>
            <a:ext cx="706438" cy="706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6831013" y="4448175"/>
            <a:ext cx="8064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7"/>
          <p:cNvCxnSpPr>
            <a:cxnSpLocks noChangeShapeType="1"/>
          </p:cNvCxnSpPr>
          <p:nvPr/>
        </p:nvCxnSpPr>
        <p:spPr bwMode="auto">
          <a:xfrm>
            <a:off x="4506913" y="4092575"/>
            <a:ext cx="8064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14"/>
          <p:cNvCxnSpPr>
            <a:cxnSpLocks noChangeShapeType="1"/>
          </p:cNvCxnSpPr>
          <p:nvPr/>
        </p:nvCxnSpPr>
        <p:spPr bwMode="auto">
          <a:xfrm rot="5400000">
            <a:off x="4999038" y="3835400"/>
            <a:ext cx="184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 rot="5400000">
            <a:off x="4939507" y="3942556"/>
            <a:ext cx="184150" cy="119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20"/>
          <p:cNvCxnSpPr>
            <a:cxnSpLocks noChangeShapeType="1"/>
          </p:cNvCxnSpPr>
          <p:nvPr/>
        </p:nvCxnSpPr>
        <p:spPr bwMode="auto">
          <a:xfrm rot="16200000" flipH="1">
            <a:off x="5076825" y="3941763"/>
            <a:ext cx="166688" cy="1381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Edgar Allan Poe laments the loss of his wife, Virginia, in his poem “Annabel Lee.”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5"/>
          <p:cNvSpPr txBox="1">
            <a:spLocks noChangeArrowheads="1"/>
          </p:cNvSpPr>
          <p:nvPr/>
        </p:nvSpPr>
        <p:spPr bwMode="auto">
          <a:xfrm>
            <a:off x="947738" y="96838"/>
            <a:ext cx="4403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Give a yearbook to whoever paid for one.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5113" y="3030538"/>
            <a:ext cx="3892550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487488" y="30051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73" name="TextBox 15"/>
          <p:cNvSpPr txBox="1">
            <a:spLocks noChangeArrowheads="1"/>
          </p:cNvSpPr>
          <p:nvPr/>
        </p:nvSpPr>
        <p:spPr bwMode="auto">
          <a:xfrm>
            <a:off x="947738" y="26638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(You)</a:t>
            </a:r>
          </a:p>
        </p:txBody>
      </p:sp>
      <p:sp>
        <p:nvSpPr>
          <p:cNvPr id="109574" name="TextBox 15"/>
          <p:cNvSpPr txBox="1">
            <a:spLocks noChangeArrowheads="1"/>
          </p:cNvSpPr>
          <p:nvPr/>
        </p:nvSpPr>
        <p:spPr bwMode="auto">
          <a:xfrm>
            <a:off x="2111375" y="26638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</a:t>
            </a:r>
          </a:p>
        </p:txBody>
      </p:sp>
      <p:cxnSp>
        <p:nvCxnSpPr>
          <p:cNvPr id="2" name="Straight Connector 14"/>
          <p:cNvCxnSpPr>
            <a:cxnSpLocks noChangeShapeType="1"/>
          </p:cNvCxnSpPr>
          <p:nvPr/>
        </p:nvCxnSpPr>
        <p:spPr bwMode="auto">
          <a:xfrm rot="5400000">
            <a:off x="2528094" y="2797969"/>
            <a:ext cx="4762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76" name="TextBox 15"/>
          <p:cNvSpPr txBox="1">
            <a:spLocks noChangeArrowheads="1"/>
          </p:cNvSpPr>
          <p:nvPr/>
        </p:nvSpPr>
        <p:spPr bwMode="auto">
          <a:xfrm>
            <a:off x="2778125" y="267017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yearbook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2917825" y="3036888"/>
            <a:ext cx="706437" cy="706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" name="Straight Connector 20"/>
          <p:cNvCxnSpPr>
            <a:cxnSpLocks noChangeShapeType="1"/>
          </p:cNvCxnSpPr>
          <p:nvPr/>
        </p:nvCxnSpPr>
        <p:spPr bwMode="auto">
          <a:xfrm rot="16200000" flipH="1">
            <a:off x="3451225" y="3036888"/>
            <a:ext cx="1055687" cy="10556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79" name="TextBox 15"/>
          <p:cNvSpPr txBox="1">
            <a:spLocks noChangeArrowheads="1"/>
          </p:cNvSpPr>
          <p:nvPr/>
        </p:nvSpPr>
        <p:spPr bwMode="auto">
          <a:xfrm rot="2549318">
            <a:off x="3279775" y="3184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9580" name="TextBox 15"/>
          <p:cNvSpPr txBox="1">
            <a:spLocks noChangeArrowheads="1"/>
          </p:cNvSpPr>
          <p:nvPr/>
        </p:nvSpPr>
        <p:spPr bwMode="auto">
          <a:xfrm rot="2825715">
            <a:off x="3786982" y="3169443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4791075" y="3738563"/>
            <a:ext cx="1687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" name="Straight Connector 14"/>
          <p:cNvCxnSpPr>
            <a:cxnSpLocks noChangeShapeType="1"/>
          </p:cNvCxnSpPr>
          <p:nvPr/>
        </p:nvCxnSpPr>
        <p:spPr bwMode="auto">
          <a:xfrm rot="5400000">
            <a:off x="5418138" y="3741738"/>
            <a:ext cx="8905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83" name="TextBox 15"/>
          <p:cNvSpPr txBox="1">
            <a:spLocks noChangeArrowheads="1"/>
          </p:cNvSpPr>
          <p:nvPr/>
        </p:nvSpPr>
        <p:spPr bwMode="auto">
          <a:xfrm>
            <a:off x="4740275" y="337661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whoever</a:t>
            </a:r>
          </a:p>
        </p:txBody>
      </p:sp>
      <p:sp>
        <p:nvSpPr>
          <p:cNvPr id="109584" name="TextBox 15"/>
          <p:cNvSpPr txBox="1">
            <a:spLocks noChangeArrowheads="1"/>
          </p:cNvSpPr>
          <p:nvPr/>
        </p:nvSpPr>
        <p:spPr bwMode="auto">
          <a:xfrm>
            <a:off x="5862638" y="33750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paid</a:t>
            </a:r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 rot="16200000" flipH="1">
            <a:off x="6124575" y="3743325"/>
            <a:ext cx="706438" cy="706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86" name="TextBox 15"/>
          <p:cNvSpPr txBox="1">
            <a:spLocks noChangeArrowheads="1"/>
          </p:cNvSpPr>
          <p:nvPr/>
        </p:nvSpPr>
        <p:spPr bwMode="auto">
          <a:xfrm rot="2825715">
            <a:off x="6447632" y="3844131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</a:t>
            </a: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6831013" y="4448175"/>
            <a:ext cx="8064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9588" name="TextBox 15"/>
          <p:cNvSpPr txBox="1">
            <a:spLocks noChangeArrowheads="1"/>
          </p:cNvSpPr>
          <p:nvPr/>
        </p:nvSpPr>
        <p:spPr bwMode="auto">
          <a:xfrm>
            <a:off x="6856413" y="40687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</a:t>
            </a:r>
          </a:p>
        </p:txBody>
      </p:sp>
      <p:cxnSp>
        <p:nvCxnSpPr>
          <p:cNvPr id="9" name="Straight Connector 7"/>
          <p:cNvCxnSpPr>
            <a:cxnSpLocks noChangeShapeType="1"/>
          </p:cNvCxnSpPr>
          <p:nvPr/>
        </p:nvCxnSpPr>
        <p:spPr bwMode="auto">
          <a:xfrm>
            <a:off x="4506913" y="4092575"/>
            <a:ext cx="8064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14"/>
          <p:cNvCxnSpPr>
            <a:cxnSpLocks noChangeShapeType="1"/>
          </p:cNvCxnSpPr>
          <p:nvPr/>
        </p:nvCxnSpPr>
        <p:spPr bwMode="auto">
          <a:xfrm rot="5400000">
            <a:off x="4999038" y="3835400"/>
            <a:ext cx="184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 rot="5400000">
            <a:off x="4939507" y="3942556"/>
            <a:ext cx="184150" cy="119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20"/>
          <p:cNvCxnSpPr>
            <a:cxnSpLocks noChangeShapeType="1"/>
          </p:cNvCxnSpPr>
          <p:nvPr/>
        </p:nvCxnSpPr>
        <p:spPr bwMode="auto">
          <a:xfrm rot="16200000" flipH="1">
            <a:off x="5076825" y="3941763"/>
            <a:ext cx="166688" cy="1381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cannibal canoe hurricane and barbecue were some of the first words borrowed from native </a:t>
            </a:r>
            <a:r>
              <a:rPr lang="en-US" dirty="0" err="1" smtClean="0"/>
              <a:t>americans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cannibal canoe hurricane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barbecue were some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first words borrowed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native </a:t>
            </a:r>
            <a:r>
              <a:rPr lang="en-US" dirty="0" err="1" smtClean="0"/>
              <a:t>americans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7440" y="2816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4205" y="2816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0970" y="2816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6578" y="1600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7450" y="31033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56578" y="4599432"/>
            <a:ext cx="37025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1832" y="42301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noun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2602" y="132320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Coordinating </a:t>
            </a:r>
          </a:p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77480" y="132320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tense</a:t>
            </a:r>
          </a:p>
          <a:p>
            <a:r>
              <a:rPr lang="en-US" dirty="0" smtClean="0"/>
              <a:t>Linking verb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44870" y="148409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Indefinite </a:t>
            </a:r>
          </a:p>
          <a:p>
            <a:r>
              <a:rPr lang="en-US" dirty="0" smtClean="0"/>
              <a:t>pronoun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91872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5618" y="299008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38" y="29578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51172" y="3103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61887" y="423168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cannibal canoe hurricane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barbecue were some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/>
              <a:t>of the first words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 smtClean="0"/>
              <a:t> borrowed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smtClean="0"/>
              <a:t>from native </a:t>
            </a:r>
            <a:r>
              <a:rPr lang="en-US" dirty="0" err="1" smtClean="0"/>
              <a:t>americans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440" y="2816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4205" y="2816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0970" y="2816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6578" y="1600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4205" y="282638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</a:t>
            </a:r>
          </a:p>
          <a:p>
            <a:r>
              <a:rPr lang="en-US" dirty="0" smtClean="0"/>
              <a:t>preposition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56578" y="4599432"/>
            <a:ext cx="37025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1832" y="42301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of preposition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77480" y="132320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Intransitive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44870" y="148409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Predicate</a:t>
            </a:r>
          </a:p>
          <a:p>
            <a:r>
              <a:rPr lang="en-US" dirty="0" smtClean="0"/>
              <a:t>nominative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1299" y="291872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Participle phrase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99714" y="364617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Adjectival prepositional phrase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575598" y="3101800"/>
            <a:ext cx="2333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99660" y="3177738"/>
            <a:ext cx="151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75688" y="4230100"/>
            <a:ext cx="51663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126756" y="4346980"/>
            <a:ext cx="2305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75688" y="404543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Participle phrase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7571" y="505663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Adverbial prepositional phrase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[</a:t>
            </a:r>
            <a:r>
              <a:rPr lang="en-US" dirty="0" smtClean="0"/>
              <a:t>cannibal canoe hurricane and barbecue were some of the first words borrowed from native </a:t>
            </a:r>
            <a:r>
              <a:rPr lang="en-US" dirty="0" err="1" smtClean="0"/>
              <a:t>americans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]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06824"/>
            <a:ext cx="6400800" cy="1752600"/>
          </a:xfrm>
        </p:spPr>
        <p:txBody>
          <a:bodyPr/>
          <a:lstStyle/>
          <a:p>
            <a:r>
              <a:rPr lang="en-US" dirty="0" smtClean="0"/>
              <a:t>Independent clause</a:t>
            </a:r>
          </a:p>
          <a:p>
            <a:endParaRPr lang="en-US" dirty="0" smtClean="0"/>
          </a:p>
          <a:p>
            <a:r>
              <a:rPr lang="en-US" dirty="0" smtClean="0"/>
              <a:t>Simple sentence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Cannibal, canoe, hurricane, and barbecue were some of the first words borrowed from Native Americans.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992" y="274638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Cannibal, canoe, hurricane, and barbecue were some of the first words </a:t>
            </a:r>
          </a:p>
          <a:p>
            <a:r>
              <a:rPr lang="en-US" dirty="0" smtClean="0"/>
              <a:t>borrowed from Native Americans.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116" y="2299963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116" y="193221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cannibal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116" y="2669295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116" y="230155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canoe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116" y="3038627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16" y="26708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hurrican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116" y="3407959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116" y="304021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barbecue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86335" y="3739988"/>
            <a:ext cx="9909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63460" y="33722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>
            <a:off x="2631921" y="2677212"/>
            <a:ext cx="369331" cy="333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3146829" y="3102070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763032">
            <a:off x="3311163" y="30218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7390" y="3013007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1687" y="268099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ere   some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3826797" y="3829051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763032">
            <a:off x="3927011" y="37487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V="1">
            <a:off x="4199394" y="3830639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763032">
            <a:off x="4273960" y="375037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4571991" y="3832227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763032">
            <a:off x="4880819" y="395403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borr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211498" y="4470146"/>
            <a:ext cx="11053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26391" y="41614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owed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5491009" y="4557621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3212582">
            <a:off x="5660656" y="45706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121117" y="5197128"/>
            <a:ext cx="1980094" cy="2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21117" y="4829384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1462699" y="2301550"/>
            <a:ext cx="711455" cy="711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462699" y="3028563"/>
            <a:ext cx="711455" cy="379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1362673" y="2738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926559" y="2836103"/>
            <a:ext cx="1072281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846171" y="3054485"/>
            <a:ext cx="8317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992" y="274638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Cannibal, canoe, hurricane, and barbecue were some of the first words </a:t>
            </a:r>
          </a:p>
          <a:p>
            <a:r>
              <a:rPr lang="en-US" dirty="0" smtClean="0"/>
              <a:t>borrowed from Native Americans.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116" y="2299963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116" y="2669295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116" y="3038627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16" y="3407959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6335" y="3739988"/>
            <a:ext cx="9909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>
            <a:off x="2631921" y="2677212"/>
            <a:ext cx="369331" cy="333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3146829" y="3102070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87390" y="3013007"/>
            <a:ext cx="142758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826797" y="3829051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4199394" y="3830639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4571991" y="3832227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11498" y="4470146"/>
            <a:ext cx="11053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5491009" y="4557621"/>
            <a:ext cx="728570" cy="55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21117" y="5197128"/>
            <a:ext cx="1980094" cy="2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1462699" y="2301550"/>
            <a:ext cx="711455" cy="711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462699" y="3028563"/>
            <a:ext cx="711455" cy="379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926559" y="2836103"/>
            <a:ext cx="1072281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846171" y="3054485"/>
            <a:ext cx="8317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24585</TotalTime>
  <Words>2730</Words>
  <Application>Microsoft Office PowerPoint</Application>
  <PresentationFormat>On-screen Show (4:3)</PresentationFormat>
  <Paragraphs>1044</Paragraphs>
  <Slides>146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Office Theme</vt:lpstr>
      <vt:lpstr>PowerPoint Presentation</vt:lpstr>
      <vt:lpstr>PowerPoint Presentation</vt:lpstr>
      <vt:lpstr>PowerPoint Presentation</vt:lpstr>
      <vt:lpstr>Week 1</vt:lpstr>
      <vt:lpstr>edgar allan poe laments the loss of  his wife virginia   in his poem annabel lee</vt:lpstr>
      <vt:lpstr>edgar allan poe laments the loss   of                his            wife virginia   in        his        poem annabel lee</vt:lpstr>
      <vt:lpstr>edgar allan poe laments the loss   (of his wife virginia )  (in his poem annabel lee)</vt:lpstr>
      <vt:lpstr>edgar allan poe laments the loss of  his wife virginia   in his poem annabel lee</vt:lpstr>
      <vt:lpstr>Edgar Allan Poe laments the loss of his wife, Virginia, in his poem “Annabel Lee.”</vt:lpstr>
      <vt:lpstr>PowerPoint Presentation</vt:lpstr>
      <vt:lpstr>PowerPoint Presentation</vt:lpstr>
      <vt:lpstr>Week 2</vt:lpstr>
      <vt:lpstr>before you turn in an essay   you should proofread it thoroughly</vt:lpstr>
      <vt:lpstr>before you turn in an essay   you should proofread it thoroughly</vt:lpstr>
      <vt:lpstr>before you turn in an essay   you should proofread it thoroughly</vt:lpstr>
      <vt:lpstr>[before you turn in an essay ]  [you should proofread it thoroughly]</vt:lpstr>
      <vt:lpstr>Before you turn in an essay, you should proofread it thoroughly.</vt:lpstr>
      <vt:lpstr>PowerPoint Presentation</vt:lpstr>
      <vt:lpstr>PowerPoint Presentation</vt:lpstr>
      <vt:lpstr>Week 3</vt:lpstr>
      <vt:lpstr>when i was a little kid i   loved singing the wheels on the bus</vt:lpstr>
      <vt:lpstr>when    i    was   a little kid   i loved singing the wheels on the bus</vt:lpstr>
      <vt:lpstr>when    i    was   a little kid   i loved singing the wheels on the bus</vt:lpstr>
      <vt:lpstr>[when I was a little kid]  [i loved singing the wheels on the bus]</vt:lpstr>
      <vt:lpstr>When I was a little kid, I loved singing “The Wheels on the Bus.”</vt:lpstr>
      <vt:lpstr>PowerPoint Presentation</vt:lpstr>
      <vt:lpstr>PowerPoint Presentation</vt:lpstr>
      <vt:lpstr>Week 4</vt:lpstr>
      <vt:lpstr>interstate highways were originally built to transport military troops and equipment</vt:lpstr>
      <vt:lpstr>interstate highways were  originally built to transport  military troops and equipment</vt:lpstr>
      <vt:lpstr>interstate highways were  originally built to transport  military troops and equipment</vt:lpstr>
      <vt:lpstr>interstate highways were originally built to transport military troops and equipment</vt:lpstr>
      <vt:lpstr>Interstate highways were originally built to transport military troops and equipment.</vt:lpstr>
      <vt:lpstr>PowerPoint Presentation</vt:lpstr>
      <vt:lpstr>PowerPoint Presentation</vt:lpstr>
      <vt:lpstr>Week 5</vt:lpstr>
      <vt:lpstr>ernest hemingway enjoyed fishing hunting fighting and writing novels and short stories</vt:lpstr>
      <vt:lpstr>ernest hemingway enjoyed  fishing hunting fighting and  writing novels and short stories</vt:lpstr>
      <vt:lpstr>ernest hemingway enjoyed  fishing hunting fighting and  writing novels and short stories</vt:lpstr>
      <vt:lpstr>ernest hemingway enjoyed fishing hunting fighting and writing novels and short stories</vt:lpstr>
      <vt:lpstr>Ernest Hemingway enjoyed fishing, hunting, fighting, and writing novels and short stories.</vt:lpstr>
      <vt:lpstr>PowerPoint Presentation</vt:lpstr>
      <vt:lpstr>PowerPoint Presentation</vt:lpstr>
      <vt:lpstr>Week 6</vt:lpstr>
      <vt:lpstr>in his poem thanatopsis william cullen bryant uses a combination of run on lines and caesuras</vt:lpstr>
      <vt:lpstr>in his poem thanatopsis william   cullen bryant uses a combination  of run on lines and caesuras</vt:lpstr>
      <vt:lpstr>(in his poem thanatopsis) william  cullen bryant uses a combination  (of run on lines and caesuras)</vt:lpstr>
      <vt:lpstr>in his poem thanatopsis william cullen bryant uses a combination of run on lines and caesuras</vt:lpstr>
      <vt:lpstr>In his poem, “Thanatopsis,” William Cullen Bryant uses a combination of run-on lines and caesuras.</vt:lpstr>
      <vt:lpstr>PowerPoint Presentation</vt:lpstr>
      <vt:lpstr>PowerPoint Presentation</vt:lpstr>
      <vt:lpstr>Week 7</vt:lpstr>
      <vt:lpstr>poe makes extensive use of   onomatopoeia in his poem  the raven</vt:lpstr>
      <vt:lpstr>poe makes extensive use of   onomatopoeia in       his poem  the raven</vt:lpstr>
      <vt:lpstr>poe makes extensive use   (of onomatopoeia) (in his poem  the raven)</vt:lpstr>
      <vt:lpstr>Poe makes extensive use of onomatopoeia in his poem “The Raven.”</vt:lpstr>
      <vt:lpstr>PowerPoint Presentation</vt:lpstr>
      <vt:lpstr>PowerPoint Presentation</vt:lpstr>
      <vt:lpstr>Week 8</vt:lpstr>
      <vt:lpstr>the girl who sits behind rafael is a better student than i</vt:lpstr>
      <vt:lpstr>the girl   who    sits   behind rafael   is a better student than i</vt:lpstr>
      <vt:lpstr>the girl   who    sits   (behind rafael)   is a better student than i (am)</vt:lpstr>
      <vt:lpstr>[[the girl[who sits behind rafael]  is a better student]] [than i]</vt:lpstr>
      <vt:lpstr>The girl who sits behind Rafael is a better student than I.</vt:lpstr>
      <vt:lpstr>PowerPoint Presentation</vt:lpstr>
      <vt:lpstr>PowerPoint Presentation</vt:lpstr>
      <vt:lpstr>Week 9</vt:lpstr>
      <vt:lpstr>reading arthur millers play the crucible our class learned about the witch trials in  salem  massachusetts</vt:lpstr>
      <vt:lpstr>reading arthur millers play   the crucible our class learned  about the witch trials   in salem massachusetts</vt:lpstr>
      <vt:lpstr>reading arthur millers play   the crucible our class learned  (about the witch trials)  (in salem massachusetts)</vt:lpstr>
      <vt:lpstr>[reading arthur millers play the crucible our class learned about the witch trials in salem massachusetts]</vt:lpstr>
      <vt:lpstr>Reading Arthur Miller’s play The Crucible, our class learned about the witch trials in Salem, Massachusetts.</vt:lpstr>
      <vt:lpstr>PowerPoint Presentation</vt:lpstr>
      <vt:lpstr>PowerPoint Presentation</vt:lpstr>
      <vt:lpstr>Week 10</vt:lpstr>
      <vt:lpstr>mark twain was born  on november 30 1835  in florida missouri  but moved to hannibal missouri  when he was five</vt:lpstr>
      <vt:lpstr>mark twain was born  on november 30 1835  in florida missouri  but moved to hannibal missouri  when     he    was   five</vt:lpstr>
      <vt:lpstr>mark twain was born  (on november 30 1835)  (in florida missouri)  but moved (to hannibal missouri)  when he was five</vt:lpstr>
      <vt:lpstr>[mark twain was born on november 30 1835 in florida missouri but moved to hannibal missouri]  [when he was five]</vt:lpstr>
      <vt:lpstr>Mark Twain was born on November 30, 1835, in Florida, Missouri, but moved to Hannibal, Missouri, when he was five.</vt:lpstr>
      <vt:lpstr>PowerPoint Presentation</vt:lpstr>
      <vt:lpstr>PowerPoint Presentation</vt:lpstr>
      <vt:lpstr>Week 11</vt:lpstr>
      <vt:lpstr>give a yearbook to   whoever paid for one</vt:lpstr>
      <vt:lpstr>give a yearbook to   whoever paid for one</vt:lpstr>
      <vt:lpstr>give a yearbook    (to whoever paid (for one))</vt:lpstr>
      <vt:lpstr>[give a yearbook to]   [whoever paid for one]</vt:lpstr>
      <vt:lpstr>Give a yearbook to whoever paid for one.</vt:lpstr>
      <vt:lpstr>PowerPoint Presentation</vt:lpstr>
      <vt:lpstr>PowerPoint Presentation</vt:lpstr>
      <vt:lpstr>Week 12</vt:lpstr>
      <vt:lpstr>cannibal canoe hurricane and barbecue were some of the first words borrowed from native americans</vt:lpstr>
      <vt:lpstr>cannibal canoe hurricane   and barbecue were some   of the first words borrowed   from native americans</vt:lpstr>
      <vt:lpstr>cannibal canoe hurricane   and barbecue were some   (of the first words) borrowed   (from native americans)</vt:lpstr>
      <vt:lpstr>[cannibal canoe hurricane and barbecue were some of the first words borrowed from native americans]</vt:lpstr>
      <vt:lpstr>Cannibal, canoe, hurricane, and barbecue were some of the first words borrowed from Native Americans.</vt:lpstr>
      <vt:lpstr>PowerPoint Presentation</vt:lpstr>
      <vt:lpstr>PowerPoint Presentation</vt:lpstr>
      <vt:lpstr>Week 13</vt:lpstr>
      <vt:lpstr>sandra cisneros lived with eight other family members in a small apartment she had to retreat to the bathroom to have a moment to herself</vt:lpstr>
      <vt:lpstr>sandra cisneros lived with eight other family members in a small apartment she had to retreat to the bathroom  to have a moment to herself</vt:lpstr>
      <vt:lpstr>sandra cisneros lived (with eight other family members)( in a small apartment) she had to retreat (to the bathroom)  to have a moment (to herself)</vt:lpstr>
      <vt:lpstr>[sandra cisneros lived with eight other family members in a small apartment]  [ she had to retreat to the bathroom to have a moment to herself]</vt:lpstr>
      <vt:lpstr>Sandra Cisneros lived with eight other family members in a small apartment; she had to retreat to the bathroom to have a moment to herself.</vt:lpstr>
      <vt:lpstr>PowerPoint Presentation</vt:lpstr>
      <vt:lpstr>PowerPoint Presentation</vt:lpstr>
      <vt:lpstr>Week 14</vt:lpstr>
      <vt:lpstr>concerned about the plight  of migrant workers  during the depression   john steinbeck wrote the novel  the grapes of wrath</vt:lpstr>
      <vt:lpstr>concerned about the plight  of migrant workers  during the depression   john steinbeck wrote the novel  the grapes of wrath</vt:lpstr>
      <vt:lpstr>concerned (about the plight)   (of migrant workers)  (during the depression)   john steinbeck wrote the novel  the grapes of wrath</vt:lpstr>
      <vt:lpstr>[concerned about the plight  of migrant workers  during the depression   john steinbeck wrote the novel  the grapes of wrath]</vt:lpstr>
      <vt:lpstr>Concerned about the plight  of migrant workers  during the Depression,   John Steinbeck wrote the novel  The Grapes of Wrath.</vt:lpstr>
      <vt:lpstr>PowerPoint Presentation</vt:lpstr>
      <vt:lpstr>PowerPoint Presentation</vt:lpstr>
      <vt:lpstr>Week 15</vt:lpstr>
      <vt:lpstr>writing a research paper requires  careful documentation  of sources</vt:lpstr>
      <vt:lpstr>writing a research paper requires  careful documentation  of sources</vt:lpstr>
      <vt:lpstr>writing a research paper requires  careful documentation  (of sources)</vt:lpstr>
      <vt:lpstr>writing a research paper requires  careful documentation  of sources</vt:lpstr>
      <vt:lpstr>Writing a research paper requires  careful documentation  of sources.</vt:lpstr>
      <vt:lpstr>PowerPoint Presentation</vt:lpstr>
      <vt:lpstr>PowerPoint Presentation</vt:lpstr>
      <vt:lpstr>Week 16</vt:lpstr>
      <vt:lpstr>herman melville   who wrote the novel moby dick  once lived with cannibals  in the south seas  his first novel typee was written  about this experience</vt:lpstr>
      <vt:lpstr>herman melville   who wrote the novel moby dick  once lived with cannibals  in the south seas  his first novel typee was written  about this experience</vt:lpstr>
      <vt:lpstr>herman melville   who wrote the novel moby dick  once lived (with cannibals)  (in the south seas)  his first novel typee was written  (about this experience)</vt:lpstr>
      <vt:lpstr>[[herman melville   [who wrote the novel moby dick]  once lived with cannibals  in the south seas ]]   [ his first novel typee was written  about this experience]</vt:lpstr>
      <vt:lpstr>Herman Melville,   who wrote the novel, Moby Dick,  once lived with cannibals  in the South Seas;  his first novel, Typee, was written  about this experience.</vt:lpstr>
      <vt:lpstr>PowerPoint Presentation</vt:lpstr>
      <vt:lpstr>PowerPoint Presentation</vt:lpstr>
      <vt:lpstr>Week 17</vt:lpstr>
      <vt:lpstr>if you are planning  to go to college  this would be a good time  to start looking for scholarships</vt:lpstr>
      <vt:lpstr>if    youre planning  to go to college  this would be a good time  to start looking for scholarships</vt:lpstr>
      <vt:lpstr>if youre planning  to go (to college)  this would be a good time  to start looking (for scholarships)</vt:lpstr>
      <vt:lpstr>[if you are planning  to go to college]  [this would be a good time  to start looking for scholarships]</vt:lpstr>
      <vt:lpstr>If you’re planning to go to college, this would be a good time to start looking for scholarships. </vt:lpstr>
      <vt:lpstr>PowerPoint Presentation</vt:lpstr>
      <vt:lpstr>PowerPoint Presentation</vt:lpstr>
      <vt:lpstr>Week 18</vt:lpstr>
      <vt:lpstr>i wish that i were old enough  to vote because im very concerned  about some of the issues   in this presidential election</vt:lpstr>
      <vt:lpstr>i wish that i were old enough  to vote because im very concerned  (about some) (of the issues)   (in this presidential election)</vt:lpstr>
      <vt:lpstr>[i wish] [that i were old enough  to vote] [because im very concerned  about some of the issues   in this presidential election]</vt:lpstr>
      <vt:lpstr>I wish that I were old enough  to vote because I’m very concerned  about some of the issues   in this Presidential election.</vt:lpstr>
      <vt:lpstr>PowerPoint Presentation</vt:lpstr>
      <vt:lpstr>PowerPoint Presentation</vt:lpstr>
      <vt:lpstr>PowerPoint Presentation</vt:lpstr>
    </vt:vector>
  </TitlesOfParts>
  <Company>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 laments the loss of his wife virginia in his poem annabel lee</dc:title>
  <dc:creator>adminlocal</dc:creator>
  <cp:lastModifiedBy>John Salyers</cp:lastModifiedBy>
  <cp:revision>75</cp:revision>
  <dcterms:created xsi:type="dcterms:W3CDTF">2012-12-19T12:43:48Z</dcterms:created>
  <dcterms:modified xsi:type="dcterms:W3CDTF">2013-01-14T15:57:27Z</dcterms:modified>
</cp:coreProperties>
</file>